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6" r:id="rId2"/>
    <p:sldId id="451" r:id="rId3"/>
    <p:sldId id="471" r:id="rId4"/>
    <p:sldId id="474" r:id="rId5"/>
    <p:sldId id="465" r:id="rId6"/>
    <p:sldId id="477" r:id="rId7"/>
    <p:sldId id="478" r:id="rId8"/>
    <p:sldId id="501" r:id="rId9"/>
    <p:sldId id="502" r:id="rId10"/>
    <p:sldId id="503" r:id="rId11"/>
    <p:sldId id="504" r:id="rId12"/>
    <p:sldId id="505" r:id="rId13"/>
    <p:sldId id="506" r:id="rId14"/>
    <p:sldId id="507" r:id="rId15"/>
    <p:sldId id="508" r:id="rId16"/>
    <p:sldId id="509" r:id="rId17"/>
    <p:sldId id="510" r:id="rId18"/>
    <p:sldId id="511" r:id="rId19"/>
    <p:sldId id="512" r:id="rId20"/>
    <p:sldId id="513" r:id="rId21"/>
    <p:sldId id="493" r:id="rId22"/>
    <p:sldId id="494" r:id="rId23"/>
    <p:sldId id="495" r:id="rId24"/>
    <p:sldId id="496" r:id="rId25"/>
    <p:sldId id="497" r:id="rId26"/>
    <p:sldId id="498" r:id="rId27"/>
    <p:sldId id="499" r:id="rId28"/>
    <p:sldId id="500" r:id="rId29"/>
    <p:sldId id="479" r:id="rId30"/>
    <p:sldId id="480" r:id="rId31"/>
    <p:sldId id="481" r:id="rId32"/>
    <p:sldId id="482" r:id="rId33"/>
    <p:sldId id="483" r:id="rId34"/>
    <p:sldId id="484" r:id="rId35"/>
    <p:sldId id="485" r:id="rId36"/>
    <p:sldId id="486" r:id="rId37"/>
    <p:sldId id="487" r:id="rId38"/>
    <p:sldId id="488" r:id="rId39"/>
    <p:sldId id="489" r:id="rId40"/>
    <p:sldId id="490" r:id="rId41"/>
    <p:sldId id="491" r:id="rId42"/>
    <p:sldId id="492" r:id="rId43"/>
    <p:sldId id="294" r:id="rId44"/>
  </p:sldIdLst>
  <p:sldSz cx="9144000" cy="6858000" type="screen4x3"/>
  <p:notesSz cx="6950075" cy="9236075"/>
  <p:defaultTextStyle>
    <a:defPPr>
      <a:defRPr lang="en-US"/>
    </a:defPPr>
    <a:lvl1pPr algn="l" rtl="0" eaLnBrk="0" fontAlgn="base" hangingPunct="0">
      <a:spcBef>
        <a:spcPct val="0"/>
      </a:spcBef>
      <a:spcAft>
        <a:spcPct val="0"/>
      </a:spcAft>
      <a:defRPr sz="3200" kern="1200">
        <a:solidFill>
          <a:schemeClr val="tx1"/>
        </a:solidFill>
        <a:latin typeface="Times New Roman" pitchFamily="18" charset="0"/>
        <a:ea typeface="ＭＳ Ｐゴシック"/>
        <a:cs typeface="ＭＳ Ｐゴシック"/>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a:cs typeface="ＭＳ Ｐゴシック"/>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a:cs typeface="ＭＳ Ｐゴシック"/>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a:cs typeface="ＭＳ Ｐゴシック"/>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a:cs typeface="ＭＳ Ｐゴシック"/>
      </a:defRPr>
    </a:lvl5pPr>
    <a:lvl6pPr marL="2286000" algn="l" defTabSz="914400" rtl="0" eaLnBrk="1" latinLnBrk="0" hangingPunct="1">
      <a:defRPr sz="3200" kern="1200">
        <a:solidFill>
          <a:schemeClr val="tx1"/>
        </a:solidFill>
        <a:latin typeface="Times New Roman" pitchFamily="18" charset="0"/>
        <a:ea typeface="ＭＳ Ｐゴシック"/>
        <a:cs typeface="ＭＳ Ｐゴシック"/>
      </a:defRPr>
    </a:lvl6pPr>
    <a:lvl7pPr marL="2743200" algn="l" defTabSz="914400" rtl="0" eaLnBrk="1" latinLnBrk="0" hangingPunct="1">
      <a:defRPr sz="3200" kern="1200">
        <a:solidFill>
          <a:schemeClr val="tx1"/>
        </a:solidFill>
        <a:latin typeface="Times New Roman" pitchFamily="18" charset="0"/>
        <a:ea typeface="ＭＳ Ｐゴシック"/>
        <a:cs typeface="ＭＳ Ｐゴシック"/>
      </a:defRPr>
    </a:lvl7pPr>
    <a:lvl8pPr marL="3200400" algn="l" defTabSz="914400" rtl="0" eaLnBrk="1" latinLnBrk="0" hangingPunct="1">
      <a:defRPr sz="3200" kern="1200">
        <a:solidFill>
          <a:schemeClr val="tx1"/>
        </a:solidFill>
        <a:latin typeface="Times New Roman" pitchFamily="18" charset="0"/>
        <a:ea typeface="ＭＳ Ｐゴシック"/>
        <a:cs typeface="ＭＳ Ｐゴシック"/>
      </a:defRPr>
    </a:lvl8pPr>
    <a:lvl9pPr marL="3657600" algn="l" defTabSz="914400" rtl="0" eaLnBrk="1" latinLnBrk="0" hangingPunct="1">
      <a:defRPr sz="3200" kern="1200">
        <a:solidFill>
          <a:schemeClr val="tx1"/>
        </a:solidFill>
        <a:latin typeface="Times New Roman" pitchFamily="18"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8" autoAdjust="0"/>
  </p:normalViewPr>
  <p:slideViewPr>
    <p:cSldViewPr>
      <p:cViewPr>
        <p:scale>
          <a:sx n="118" d="100"/>
          <a:sy n="118" d="100"/>
        </p:scale>
        <p:origin x="-70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3312"/>
    </p:cViewPr>
  </p:sorterViewPr>
  <p:notesViewPr>
    <p:cSldViewPr>
      <p:cViewPr varScale="1">
        <p:scale>
          <a:sx n="56" d="100"/>
          <a:sy n="56" d="100"/>
        </p:scale>
        <p:origin x="-1842" y="-90"/>
      </p:cViewPr>
      <p:guideLst>
        <p:guide orient="horz" pos="2909"/>
        <p:guide pos="2189"/>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AD8522-E1D8-4100-9F9C-B922C6893C90}" type="doc">
      <dgm:prSet loTypeId="urn:microsoft.com/office/officeart/2005/8/layout/vProcess5" loCatId="process" qsTypeId="urn:microsoft.com/office/officeart/2005/8/quickstyle/simple2" qsCatId="simple" csTypeId="urn:microsoft.com/office/officeart/2005/8/colors/colorful3" csCatId="colorful" phldr="1"/>
      <dgm:spPr/>
      <dgm:t>
        <a:bodyPr/>
        <a:lstStyle/>
        <a:p>
          <a:endParaRPr lang="en-US"/>
        </a:p>
      </dgm:t>
    </dgm:pt>
    <dgm:pt modelId="{EC912083-46BA-47EC-834F-B53C28E6D0BD}">
      <dgm:prSet phldrT="[Text]" custT="1"/>
      <dgm:spPr/>
      <dgm:t>
        <a:bodyPr/>
        <a:lstStyle/>
        <a:p>
          <a:r>
            <a:rPr lang="en-US" sz="1600" baseline="0" dirty="0" smtClean="0">
              <a:solidFill>
                <a:schemeClr val="tx2">
                  <a:lumMod val="50000"/>
                </a:schemeClr>
              </a:solidFill>
            </a:rPr>
            <a:t>What are the emerging ‘Promising Practices’ in Service-Learning or Community-Based Learning with Adults?</a:t>
          </a:r>
          <a:endParaRPr lang="en-US" sz="1600" baseline="0" dirty="0">
            <a:solidFill>
              <a:schemeClr val="tx2">
                <a:lumMod val="50000"/>
              </a:schemeClr>
            </a:solidFill>
          </a:endParaRPr>
        </a:p>
      </dgm:t>
    </dgm:pt>
    <dgm:pt modelId="{F1078060-4F1D-4792-900A-9DC3C71D1776}" type="parTrans" cxnId="{58B63ADD-6CB4-4181-ADBB-3F961B5EAB75}">
      <dgm:prSet/>
      <dgm:spPr/>
      <dgm:t>
        <a:bodyPr/>
        <a:lstStyle/>
        <a:p>
          <a:endParaRPr lang="en-US"/>
        </a:p>
      </dgm:t>
    </dgm:pt>
    <dgm:pt modelId="{B4159C30-DBE3-473F-B6E7-4D39883C930F}" type="sibTrans" cxnId="{58B63ADD-6CB4-4181-ADBB-3F961B5EAB75}">
      <dgm:prSet/>
      <dgm:spPr/>
      <dgm:t>
        <a:bodyPr/>
        <a:lstStyle/>
        <a:p>
          <a:endParaRPr lang="en-US"/>
        </a:p>
      </dgm:t>
    </dgm:pt>
    <dgm:pt modelId="{F0ED2BDD-5EFF-4B2D-AF97-3470E2C34E25}">
      <dgm:prSet phldrT="[Text]" custT="1"/>
      <dgm:spPr/>
      <dgm:t>
        <a:bodyPr/>
        <a:lstStyle/>
        <a:p>
          <a:r>
            <a:rPr lang="en-US" sz="1600" dirty="0" smtClean="0">
              <a:solidFill>
                <a:schemeClr val="tx2">
                  <a:lumMod val="50000"/>
                </a:schemeClr>
              </a:solidFill>
            </a:rPr>
            <a:t>In what ways do they align with the existing literature?</a:t>
          </a:r>
          <a:endParaRPr lang="en-US" sz="1600" dirty="0">
            <a:solidFill>
              <a:schemeClr val="tx2">
                <a:lumMod val="50000"/>
              </a:schemeClr>
            </a:solidFill>
          </a:endParaRPr>
        </a:p>
      </dgm:t>
    </dgm:pt>
    <dgm:pt modelId="{7BF5762E-CA5A-4A96-8A1D-4699EADF930C}" type="parTrans" cxnId="{F016BFB9-37DA-4093-BD60-A308E45ECEEC}">
      <dgm:prSet/>
      <dgm:spPr/>
      <dgm:t>
        <a:bodyPr/>
        <a:lstStyle/>
        <a:p>
          <a:endParaRPr lang="en-US"/>
        </a:p>
      </dgm:t>
    </dgm:pt>
    <dgm:pt modelId="{6D32A681-E82D-4E18-A176-1E4E849D3EF8}" type="sibTrans" cxnId="{F016BFB9-37DA-4093-BD60-A308E45ECEEC}">
      <dgm:prSet/>
      <dgm:spPr/>
      <dgm:t>
        <a:bodyPr/>
        <a:lstStyle/>
        <a:p>
          <a:endParaRPr lang="en-US"/>
        </a:p>
      </dgm:t>
    </dgm:pt>
    <dgm:pt modelId="{EE33DF1E-8F9C-4334-A6A3-B26F6CC659C7}">
      <dgm:prSet phldrT="[Text]" custT="1"/>
      <dgm:spPr/>
      <dgm:t>
        <a:bodyPr/>
        <a:lstStyle/>
        <a:p>
          <a:r>
            <a:rPr lang="en-US" sz="1600" dirty="0" smtClean="0">
              <a:solidFill>
                <a:schemeClr val="tx2">
                  <a:lumMod val="50000"/>
                </a:schemeClr>
              </a:solidFill>
            </a:rPr>
            <a:t>In what ways to they align thematically?</a:t>
          </a:r>
          <a:endParaRPr lang="en-US" sz="1600" dirty="0">
            <a:solidFill>
              <a:schemeClr val="tx2">
                <a:lumMod val="50000"/>
              </a:schemeClr>
            </a:solidFill>
          </a:endParaRPr>
        </a:p>
      </dgm:t>
    </dgm:pt>
    <dgm:pt modelId="{7089E595-419A-443B-BD31-B556AE9E259C}" type="parTrans" cxnId="{17FB83F0-2F8F-4FF0-B937-9220DFDF4A9F}">
      <dgm:prSet/>
      <dgm:spPr/>
      <dgm:t>
        <a:bodyPr/>
        <a:lstStyle/>
        <a:p>
          <a:endParaRPr lang="en-US"/>
        </a:p>
      </dgm:t>
    </dgm:pt>
    <dgm:pt modelId="{DB4F21EA-D11D-4A25-BF88-2413959F8ED0}" type="sibTrans" cxnId="{17FB83F0-2F8F-4FF0-B937-9220DFDF4A9F}">
      <dgm:prSet/>
      <dgm:spPr/>
      <dgm:t>
        <a:bodyPr/>
        <a:lstStyle/>
        <a:p>
          <a:endParaRPr lang="en-US"/>
        </a:p>
      </dgm:t>
    </dgm:pt>
    <dgm:pt modelId="{BB850E98-07A9-4E7E-965D-94AB3676B12B}" type="pres">
      <dgm:prSet presAssocID="{1BAD8522-E1D8-4100-9F9C-B922C6893C90}" presName="outerComposite" presStyleCnt="0">
        <dgm:presLayoutVars>
          <dgm:chMax val="5"/>
          <dgm:dir/>
          <dgm:resizeHandles val="exact"/>
        </dgm:presLayoutVars>
      </dgm:prSet>
      <dgm:spPr/>
      <dgm:t>
        <a:bodyPr/>
        <a:lstStyle/>
        <a:p>
          <a:endParaRPr lang="en-US"/>
        </a:p>
      </dgm:t>
    </dgm:pt>
    <dgm:pt modelId="{90316031-6528-470C-8D0C-04BE86F2A744}" type="pres">
      <dgm:prSet presAssocID="{1BAD8522-E1D8-4100-9F9C-B922C6893C90}" presName="dummyMaxCanvas" presStyleCnt="0">
        <dgm:presLayoutVars/>
      </dgm:prSet>
      <dgm:spPr/>
      <dgm:t>
        <a:bodyPr/>
        <a:lstStyle/>
        <a:p>
          <a:endParaRPr lang="en-US"/>
        </a:p>
      </dgm:t>
    </dgm:pt>
    <dgm:pt modelId="{92235FC2-06E7-4DB7-B296-913F1E44A479}" type="pres">
      <dgm:prSet presAssocID="{1BAD8522-E1D8-4100-9F9C-B922C6893C90}" presName="ThreeNodes_1" presStyleLbl="node1" presStyleIdx="0" presStyleCnt="3">
        <dgm:presLayoutVars>
          <dgm:bulletEnabled val="1"/>
        </dgm:presLayoutVars>
      </dgm:prSet>
      <dgm:spPr/>
      <dgm:t>
        <a:bodyPr/>
        <a:lstStyle/>
        <a:p>
          <a:endParaRPr lang="en-US"/>
        </a:p>
      </dgm:t>
    </dgm:pt>
    <dgm:pt modelId="{7B2634F1-B045-4D88-AF60-16BC913DBFE1}" type="pres">
      <dgm:prSet presAssocID="{1BAD8522-E1D8-4100-9F9C-B922C6893C90}" presName="ThreeNodes_2" presStyleLbl="node1" presStyleIdx="1" presStyleCnt="3">
        <dgm:presLayoutVars>
          <dgm:bulletEnabled val="1"/>
        </dgm:presLayoutVars>
      </dgm:prSet>
      <dgm:spPr/>
      <dgm:t>
        <a:bodyPr/>
        <a:lstStyle/>
        <a:p>
          <a:endParaRPr lang="en-US"/>
        </a:p>
      </dgm:t>
    </dgm:pt>
    <dgm:pt modelId="{0A898DAE-D3EC-4765-88DD-5AF9FD18AF9F}" type="pres">
      <dgm:prSet presAssocID="{1BAD8522-E1D8-4100-9F9C-B922C6893C90}" presName="ThreeNodes_3" presStyleLbl="node1" presStyleIdx="2" presStyleCnt="3">
        <dgm:presLayoutVars>
          <dgm:bulletEnabled val="1"/>
        </dgm:presLayoutVars>
      </dgm:prSet>
      <dgm:spPr/>
      <dgm:t>
        <a:bodyPr/>
        <a:lstStyle/>
        <a:p>
          <a:endParaRPr lang="en-US"/>
        </a:p>
      </dgm:t>
    </dgm:pt>
    <dgm:pt modelId="{911B8B32-E80B-4F74-A8BF-1A146D2B953A}" type="pres">
      <dgm:prSet presAssocID="{1BAD8522-E1D8-4100-9F9C-B922C6893C90}" presName="ThreeConn_1-2" presStyleLbl="fgAccFollowNode1" presStyleIdx="0" presStyleCnt="2">
        <dgm:presLayoutVars>
          <dgm:bulletEnabled val="1"/>
        </dgm:presLayoutVars>
      </dgm:prSet>
      <dgm:spPr/>
      <dgm:t>
        <a:bodyPr/>
        <a:lstStyle/>
        <a:p>
          <a:endParaRPr lang="en-US"/>
        </a:p>
      </dgm:t>
    </dgm:pt>
    <dgm:pt modelId="{55C7352B-B745-4367-B979-A30380AC6E6B}" type="pres">
      <dgm:prSet presAssocID="{1BAD8522-E1D8-4100-9F9C-B922C6893C90}" presName="ThreeConn_2-3" presStyleLbl="fgAccFollowNode1" presStyleIdx="1" presStyleCnt="2">
        <dgm:presLayoutVars>
          <dgm:bulletEnabled val="1"/>
        </dgm:presLayoutVars>
      </dgm:prSet>
      <dgm:spPr/>
      <dgm:t>
        <a:bodyPr/>
        <a:lstStyle/>
        <a:p>
          <a:endParaRPr lang="en-US"/>
        </a:p>
      </dgm:t>
    </dgm:pt>
    <dgm:pt modelId="{A3AF3C48-B368-451E-A2B8-18B93B514C40}" type="pres">
      <dgm:prSet presAssocID="{1BAD8522-E1D8-4100-9F9C-B922C6893C90}" presName="ThreeNodes_1_text" presStyleLbl="node1" presStyleIdx="2" presStyleCnt="3">
        <dgm:presLayoutVars>
          <dgm:bulletEnabled val="1"/>
        </dgm:presLayoutVars>
      </dgm:prSet>
      <dgm:spPr/>
      <dgm:t>
        <a:bodyPr/>
        <a:lstStyle/>
        <a:p>
          <a:endParaRPr lang="en-US"/>
        </a:p>
      </dgm:t>
    </dgm:pt>
    <dgm:pt modelId="{A8D3C5B1-15F9-43E1-B4CC-F7BE70FA2384}" type="pres">
      <dgm:prSet presAssocID="{1BAD8522-E1D8-4100-9F9C-B922C6893C90}" presName="ThreeNodes_2_text" presStyleLbl="node1" presStyleIdx="2" presStyleCnt="3">
        <dgm:presLayoutVars>
          <dgm:bulletEnabled val="1"/>
        </dgm:presLayoutVars>
      </dgm:prSet>
      <dgm:spPr/>
      <dgm:t>
        <a:bodyPr/>
        <a:lstStyle/>
        <a:p>
          <a:endParaRPr lang="en-US"/>
        </a:p>
      </dgm:t>
    </dgm:pt>
    <dgm:pt modelId="{CCF628B0-ED0C-431A-8D23-5D722B6BE41A}" type="pres">
      <dgm:prSet presAssocID="{1BAD8522-E1D8-4100-9F9C-B922C6893C90}" presName="ThreeNodes_3_text" presStyleLbl="node1" presStyleIdx="2" presStyleCnt="3">
        <dgm:presLayoutVars>
          <dgm:bulletEnabled val="1"/>
        </dgm:presLayoutVars>
      </dgm:prSet>
      <dgm:spPr/>
      <dgm:t>
        <a:bodyPr/>
        <a:lstStyle/>
        <a:p>
          <a:endParaRPr lang="en-US"/>
        </a:p>
      </dgm:t>
    </dgm:pt>
  </dgm:ptLst>
  <dgm:cxnLst>
    <dgm:cxn modelId="{D6B03E9D-D699-8C45-89CD-67C497586076}" type="presOf" srcId="{6D32A681-E82D-4E18-A176-1E4E849D3EF8}" destId="{55C7352B-B745-4367-B979-A30380AC6E6B}" srcOrd="0" destOrd="0" presId="urn:microsoft.com/office/officeart/2005/8/layout/vProcess5"/>
    <dgm:cxn modelId="{B142C372-B6FB-7245-BA09-2ADCE78AE0CF}" type="presOf" srcId="{F0ED2BDD-5EFF-4B2D-AF97-3470E2C34E25}" destId="{7B2634F1-B045-4D88-AF60-16BC913DBFE1}" srcOrd="0" destOrd="0" presId="urn:microsoft.com/office/officeart/2005/8/layout/vProcess5"/>
    <dgm:cxn modelId="{A0887B44-A3D3-024C-A465-611A3DB90510}" type="presOf" srcId="{1BAD8522-E1D8-4100-9F9C-B922C6893C90}" destId="{BB850E98-07A9-4E7E-965D-94AB3676B12B}" srcOrd="0" destOrd="0" presId="urn:microsoft.com/office/officeart/2005/8/layout/vProcess5"/>
    <dgm:cxn modelId="{AF40A392-0CD5-A544-930E-F578BE065D21}" type="presOf" srcId="{EE33DF1E-8F9C-4334-A6A3-B26F6CC659C7}" destId="{0A898DAE-D3EC-4765-88DD-5AF9FD18AF9F}" srcOrd="0" destOrd="0" presId="urn:microsoft.com/office/officeart/2005/8/layout/vProcess5"/>
    <dgm:cxn modelId="{F016BFB9-37DA-4093-BD60-A308E45ECEEC}" srcId="{1BAD8522-E1D8-4100-9F9C-B922C6893C90}" destId="{F0ED2BDD-5EFF-4B2D-AF97-3470E2C34E25}" srcOrd="1" destOrd="0" parTransId="{7BF5762E-CA5A-4A96-8A1D-4699EADF930C}" sibTransId="{6D32A681-E82D-4E18-A176-1E4E849D3EF8}"/>
    <dgm:cxn modelId="{6769AAA7-733E-FC44-9889-238C09A97BA7}" type="presOf" srcId="{EC912083-46BA-47EC-834F-B53C28E6D0BD}" destId="{A3AF3C48-B368-451E-A2B8-18B93B514C40}" srcOrd="1" destOrd="0" presId="urn:microsoft.com/office/officeart/2005/8/layout/vProcess5"/>
    <dgm:cxn modelId="{9064A528-F297-E84D-AD3D-CD4888C49053}" type="presOf" srcId="{EE33DF1E-8F9C-4334-A6A3-B26F6CC659C7}" destId="{CCF628B0-ED0C-431A-8D23-5D722B6BE41A}" srcOrd="1" destOrd="0" presId="urn:microsoft.com/office/officeart/2005/8/layout/vProcess5"/>
    <dgm:cxn modelId="{4AC01909-540A-CB43-8549-FF0DFE577E63}" type="presOf" srcId="{B4159C30-DBE3-473F-B6E7-4D39883C930F}" destId="{911B8B32-E80B-4F74-A8BF-1A146D2B953A}" srcOrd="0" destOrd="0" presId="urn:microsoft.com/office/officeart/2005/8/layout/vProcess5"/>
    <dgm:cxn modelId="{58B63ADD-6CB4-4181-ADBB-3F961B5EAB75}" srcId="{1BAD8522-E1D8-4100-9F9C-B922C6893C90}" destId="{EC912083-46BA-47EC-834F-B53C28E6D0BD}" srcOrd="0" destOrd="0" parTransId="{F1078060-4F1D-4792-900A-9DC3C71D1776}" sibTransId="{B4159C30-DBE3-473F-B6E7-4D39883C930F}"/>
    <dgm:cxn modelId="{17FB83F0-2F8F-4FF0-B937-9220DFDF4A9F}" srcId="{1BAD8522-E1D8-4100-9F9C-B922C6893C90}" destId="{EE33DF1E-8F9C-4334-A6A3-B26F6CC659C7}" srcOrd="2" destOrd="0" parTransId="{7089E595-419A-443B-BD31-B556AE9E259C}" sibTransId="{DB4F21EA-D11D-4A25-BF88-2413959F8ED0}"/>
    <dgm:cxn modelId="{AF7F7CC4-4917-6D46-A30F-5D813D75D5C4}" type="presOf" srcId="{EC912083-46BA-47EC-834F-B53C28E6D0BD}" destId="{92235FC2-06E7-4DB7-B296-913F1E44A479}" srcOrd="0" destOrd="0" presId="urn:microsoft.com/office/officeart/2005/8/layout/vProcess5"/>
    <dgm:cxn modelId="{84DC2B61-0A71-9A4D-A09C-772F46D65299}" type="presOf" srcId="{F0ED2BDD-5EFF-4B2D-AF97-3470E2C34E25}" destId="{A8D3C5B1-15F9-43E1-B4CC-F7BE70FA2384}" srcOrd="1" destOrd="0" presId="urn:microsoft.com/office/officeart/2005/8/layout/vProcess5"/>
    <dgm:cxn modelId="{8BCC2023-7333-FE45-8281-491C6DD70A02}" type="presParOf" srcId="{BB850E98-07A9-4E7E-965D-94AB3676B12B}" destId="{90316031-6528-470C-8D0C-04BE86F2A744}" srcOrd="0" destOrd="0" presId="urn:microsoft.com/office/officeart/2005/8/layout/vProcess5"/>
    <dgm:cxn modelId="{E55922BB-C350-0A4A-B201-02F502240A82}" type="presParOf" srcId="{BB850E98-07A9-4E7E-965D-94AB3676B12B}" destId="{92235FC2-06E7-4DB7-B296-913F1E44A479}" srcOrd="1" destOrd="0" presId="urn:microsoft.com/office/officeart/2005/8/layout/vProcess5"/>
    <dgm:cxn modelId="{6284A5B1-7941-2440-9150-5F4F4AE9DA31}" type="presParOf" srcId="{BB850E98-07A9-4E7E-965D-94AB3676B12B}" destId="{7B2634F1-B045-4D88-AF60-16BC913DBFE1}" srcOrd="2" destOrd="0" presId="urn:microsoft.com/office/officeart/2005/8/layout/vProcess5"/>
    <dgm:cxn modelId="{721D9A4E-B7C3-8340-9ED7-0DCF7B9E4BD8}" type="presParOf" srcId="{BB850E98-07A9-4E7E-965D-94AB3676B12B}" destId="{0A898DAE-D3EC-4765-88DD-5AF9FD18AF9F}" srcOrd="3" destOrd="0" presId="urn:microsoft.com/office/officeart/2005/8/layout/vProcess5"/>
    <dgm:cxn modelId="{B555281B-6FF6-EA44-A069-537D42FA72F6}" type="presParOf" srcId="{BB850E98-07A9-4E7E-965D-94AB3676B12B}" destId="{911B8B32-E80B-4F74-A8BF-1A146D2B953A}" srcOrd="4" destOrd="0" presId="urn:microsoft.com/office/officeart/2005/8/layout/vProcess5"/>
    <dgm:cxn modelId="{17FA2425-144A-914C-B411-1494CEC4CEF7}" type="presParOf" srcId="{BB850E98-07A9-4E7E-965D-94AB3676B12B}" destId="{55C7352B-B745-4367-B979-A30380AC6E6B}" srcOrd="5" destOrd="0" presId="urn:microsoft.com/office/officeart/2005/8/layout/vProcess5"/>
    <dgm:cxn modelId="{94548D88-E41C-8242-BFFC-4FC970B41CB6}" type="presParOf" srcId="{BB850E98-07A9-4E7E-965D-94AB3676B12B}" destId="{A3AF3C48-B368-451E-A2B8-18B93B514C40}" srcOrd="6" destOrd="0" presId="urn:microsoft.com/office/officeart/2005/8/layout/vProcess5"/>
    <dgm:cxn modelId="{CE017AAF-8289-2442-BDF1-2E033533A88D}" type="presParOf" srcId="{BB850E98-07A9-4E7E-965D-94AB3676B12B}" destId="{A8D3C5B1-15F9-43E1-B4CC-F7BE70FA2384}" srcOrd="7" destOrd="0" presId="urn:microsoft.com/office/officeart/2005/8/layout/vProcess5"/>
    <dgm:cxn modelId="{606D651B-CA4B-DD46-B50F-887B94900CCC}" type="presParOf" srcId="{BB850E98-07A9-4E7E-965D-94AB3676B12B}" destId="{CCF628B0-ED0C-431A-8D23-5D722B6BE41A}" srcOrd="8" destOrd="0" presId="urn:microsoft.com/office/officeart/2005/8/layout/vProcess5"/>
  </dgm:cxnLst>
  <dgm:bg>
    <a:effectLst>
      <a:outerShdw blurRad="50800" dist="50800" dir="5400000" algn="ctr" rotWithShape="0">
        <a:schemeClr val="tx1">
          <a:lumMod val="65000"/>
          <a:lumOff val="35000"/>
        </a:schemeClr>
      </a:outerShdw>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235FC2-06E7-4DB7-B296-913F1E44A479}">
      <dsp:nvSpPr>
        <dsp:cNvPr id="0" name=""/>
        <dsp:cNvSpPr/>
      </dsp:nvSpPr>
      <dsp:spPr>
        <a:xfrm>
          <a:off x="0" y="0"/>
          <a:ext cx="5440680" cy="1417320"/>
        </a:xfrm>
        <a:prstGeom prst="roundRect">
          <a:avLst>
            <a:gd name="adj" fmla="val 10000"/>
          </a:avLst>
        </a:prstGeom>
        <a:solidFill>
          <a:schemeClr val="accent3">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baseline="0" dirty="0" smtClean="0">
              <a:solidFill>
                <a:schemeClr val="tx2">
                  <a:lumMod val="50000"/>
                </a:schemeClr>
              </a:solidFill>
            </a:rPr>
            <a:t>What are the emerging ‘Promising Practices’ in Service-Learning or Community-Based Learning with Adults?</a:t>
          </a:r>
          <a:endParaRPr lang="en-US" sz="1600" kern="1200" baseline="0" dirty="0">
            <a:solidFill>
              <a:schemeClr val="tx2">
                <a:lumMod val="50000"/>
              </a:schemeClr>
            </a:solidFill>
          </a:endParaRPr>
        </a:p>
      </dsp:txBody>
      <dsp:txXfrm>
        <a:off x="0" y="0"/>
        <a:ext cx="3994304" cy="1417320"/>
      </dsp:txXfrm>
    </dsp:sp>
    <dsp:sp modelId="{7B2634F1-B045-4D88-AF60-16BC913DBFE1}">
      <dsp:nvSpPr>
        <dsp:cNvPr id="0" name=""/>
        <dsp:cNvSpPr/>
      </dsp:nvSpPr>
      <dsp:spPr>
        <a:xfrm>
          <a:off x="480059" y="1653539"/>
          <a:ext cx="5440680" cy="1417320"/>
        </a:xfrm>
        <a:prstGeom prst="roundRect">
          <a:avLst>
            <a:gd name="adj" fmla="val 10000"/>
          </a:avLst>
        </a:prstGeom>
        <a:solidFill>
          <a:schemeClr val="accent3">
            <a:hueOff val="-4745762"/>
            <a:satOff val="-3118"/>
            <a:lumOff val="-6078"/>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solidFill>
                <a:schemeClr val="tx2">
                  <a:lumMod val="50000"/>
                </a:schemeClr>
              </a:solidFill>
            </a:rPr>
            <a:t>In what ways do they align with the existing literature?</a:t>
          </a:r>
          <a:endParaRPr lang="en-US" sz="1600" kern="1200" dirty="0">
            <a:solidFill>
              <a:schemeClr val="tx2">
                <a:lumMod val="50000"/>
              </a:schemeClr>
            </a:solidFill>
          </a:endParaRPr>
        </a:p>
      </dsp:txBody>
      <dsp:txXfrm>
        <a:off x="480059" y="1653539"/>
        <a:ext cx="4039362" cy="1417320"/>
      </dsp:txXfrm>
    </dsp:sp>
    <dsp:sp modelId="{0A898DAE-D3EC-4765-88DD-5AF9FD18AF9F}">
      <dsp:nvSpPr>
        <dsp:cNvPr id="0" name=""/>
        <dsp:cNvSpPr/>
      </dsp:nvSpPr>
      <dsp:spPr>
        <a:xfrm>
          <a:off x="960119" y="3307079"/>
          <a:ext cx="5440680" cy="1417320"/>
        </a:xfrm>
        <a:prstGeom prst="roundRect">
          <a:avLst>
            <a:gd name="adj" fmla="val 10000"/>
          </a:avLst>
        </a:prstGeom>
        <a:solidFill>
          <a:schemeClr val="accent3">
            <a:hueOff val="-9491525"/>
            <a:satOff val="-6236"/>
            <a:lumOff val="-12157"/>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solidFill>
                <a:schemeClr val="tx2">
                  <a:lumMod val="50000"/>
                </a:schemeClr>
              </a:solidFill>
            </a:rPr>
            <a:t>In what ways to they align thematically?</a:t>
          </a:r>
          <a:endParaRPr lang="en-US" sz="1600" kern="1200" dirty="0">
            <a:solidFill>
              <a:schemeClr val="tx2">
                <a:lumMod val="50000"/>
              </a:schemeClr>
            </a:solidFill>
          </a:endParaRPr>
        </a:p>
      </dsp:txBody>
      <dsp:txXfrm>
        <a:off x="960119" y="3307079"/>
        <a:ext cx="4039362" cy="1417320"/>
      </dsp:txXfrm>
    </dsp:sp>
    <dsp:sp modelId="{911B8B32-E80B-4F74-A8BF-1A146D2B953A}">
      <dsp:nvSpPr>
        <dsp:cNvPr id="0" name=""/>
        <dsp:cNvSpPr/>
      </dsp:nvSpPr>
      <dsp:spPr>
        <a:xfrm>
          <a:off x="4519422" y="1074801"/>
          <a:ext cx="921258" cy="921258"/>
        </a:xfrm>
        <a:prstGeom prst="downArrow">
          <a:avLst>
            <a:gd name="adj1" fmla="val 55000"/>
            <a:gd name="adj2" fmla="val 45000"/>
          </a:avLst>
        </a:prstGeom>
        <a:solidFill>
          <a:schemeClr val="accent3">
            <a:tint val="40000"/>
            <a:alpha val="90000"/>
            <a:hueOff val="0"/>
            <a:satOff val="0"/>
            <a:lumOff val="0"/>
            <a:alphaOff val="0"/>
          </a:schemeClr>
        </a:solidFill>
        <a:ln w="11429" cap="flat" cmpd="sng" algn="ctr">
          <a:solidFill>
            <a:schemeClr val="accent3">
              <a:tint val="40000"/>
              <a:alpha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4519422" y="1074801"/>
        <a:ext cx="921258" cy="921258"/>
      </dsp:txXfrm>
    </dsp:sp>
    <dsp:sp modelId="{55C7352B-B745-4367-B979-A30380AC6E6B}">
      <dsp:nvSpPr>
        <dsp:cNvPr id="0" name=""/>
        <dsp:cNvSpPr/>
      </dsp:nvSpPr>
      <dsp:spPr>
        <a:xfrm>
          <a:off x="4999482" y="2718892"/>
          <a:ext cx="921258" cy="921258"/>
        </a:xfrm>
        <a:prstGeom prst="downArrow">
          <a:avLst>
            <a:gd name="adj1" fmla="val 55000"/>
            <a:gd name="adj2" fmla="val 45000"/>
          </a:avLst>
        </a:prstGeom>
        <a:solidFill>
          <a:schemeClr val="accent3">
            <a:tint val="40000"/>
            <a:alpha val="90000"/>
            <a:hueOff val="-9608156"/>
            <a:satOff val="-6279"/>
            <a:lumOff val="-2791"/>
            <a:alphaOff val="0"/>
          </a:schemeClr>
        </a:solidFill>
        <a:ln w="11429" cap="flat" cmpd="sng" algn="ctr">
          <a:solidFill>
            <a:schemeClr val="accent3">
              <a:tint val="40000"/>
              <a:alpha val="90000"/>
              <a:hueOff val="-9608156"/>
              <a:satOff val="-6279"/>
              <a:lumOff val="-2791"/>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4999482" y="2718892"/>
        <a:ext cx="921258" cy="92125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83" tIns="46242" rIns="92483" bIns="46242" numCol="1" anchor="t" anchorCtr="0" compatLnSpc="1">
            <a:prstTxWarp prst="textNoShape">
              <a:avLst/>
            </a:prstTxWarp>
          </a:bodyPr>
          <a:lstStyle>
            <a:lvl1pPr defTabSz="924319" eaLnBrk="1" hangingPunct="1">
              <a:defRPr sz="1200">
                <a:latin typeface="Arial" charset="0"/>
                <a:ea typeface="+mn-ea"/>
                <a:cs typeface="+mn-cs"/>
              </a:defRPr>
            </a:lvl1pPr>
          </a:lstStyle>
          <a:p>
            <a:pPr>
              <a:defRPr/>
            </a:pPr>
            <a:endParaRPr lang="en-US" dirty="0"/>
          </a:p>
        </p:txBody>
      </p:sp>
      <p:sp>
        <p:nvSpPr>
          <p:cNvPr id="78851" name="Rectangle 3"/>
          <p:cNvSpPr>
            <a:spLocks noGrp="1" noChangeArrowheads="1"/>
          </p:cNvSpPr>
          <p:nvPr>
            <p:ph type="dt" sz="quarter" idx="1"/>
          </p:nvPr>
        </p:nvSpPr>
        <p:spPr bwMode="auto">
          <a:xfrm>
            <a:off x="3937000" y="0"/>
            <a:ext cx="3011488" cy="461963"/>
          </a:xfrm>
          <a:prstGeom prst="rect">
            <a:avLst/>
          </a:prstGeom>
          <a:noFill/>
          <a:ln w="9525">
            <a:noFill/>
            <a:miter lim="800000"/>
            <a:headEnd/>
            <a:tailEnd/>
          </a:ln>
          <a:effectLst/>
        </p:spPr>
        <p:txBody>
          <a:bodyPr vert="horz" wrap="square" lIns="92483" tIns="46242" rIns="92483" bIns="46242" numCol="1" anchor="t" anchorCtr="0" compatLnSpc="1">
            <a:prstTxWarp prst="textNoShape">
              <a:avLst/>
            </a:prstTxWarp>
          </a:bodyPr>
          <a:lstStyle>
            <a:lvl1pPr algn="r" defTabSz="924319" eaLnBrk="1" hangingPunct="1">
              <a:defRPr sz="1200">
                <a:latin typeface="Arial" charset="0"/>
                <a:ea typeface="+mn-ea"/>
                <a:cs typeface="+mn-cs"/>
              </a:defRPr>
            </a:lvl1pPr>
          </a:lstStyle>
          <a:p>
            <a:pPr>
              <a:defRPr/>
            </a:pPr>
            <a:endParaRPr lang="en-US" dirty="0"/>
          </a:p>
        </p:txBody>
      </p:sp>
      <p:sp>
        <p:nvSpPr>
          <p:cNvPr id="78852" name="Rectangle 4"/>
          <p:cNvSpPr>
            <a:spLocks noGrp="1" noChangeArrowheads="1"/>
          </p:cNvSpPr>
          <p:nvPr>
            <p:ph type="ftr" sz="quarter" idx="2"/>
          </p:nvPr>
        </p:nvSpPr>
        <p:spPr bwMode="auto">
          <a:xfrm>
            <a:off x="0" y="8772525"/>
            <a:ext cx="3011488" cy="461963"/>
          </a:xfrm>
          <a:prstGeom prst="rect">
            <a:avLst/>
          </a:prstGeom>
          <a:noFill/>
          <a:ln w="9525">
            <a:noFill/>
            <a:miter lim="800000"/>
            <a:headEnd/>
            <a:tailEnd/>
          </a:ln>
          <a:effectLst/>
        </p:spPr>
        <p:txBody>
          <a:bodyPr vert="horz" wrap="square" lIns="92483" tIns="46242" rIns="92483" bIns="46242" numCol="1" anchor="b" anchorCtr="0" compatLnSpc="1">
            <a:prstTxWarp prst="textNoShape">
              <a:avLst/>
            </a:prstTxWarp>
          </a:bodyPr>
          <a:lstStyle>
            <a:lvl1pPr defTabSz="924319" eaLnBrk="1" hangingPunct="1">
              <a:defRPr sz="1200">
                <a:latin typeface="Arial" charset="0"/>
                <a:ea typeface="+mn-ea"/>
                <a:cs typeface="+mn-cs"/>
              </a:defRPr>
            </a:lvl1pPr>
          </a:lstStyle>
          <a:p>
            <a:pPr>
              <a:defRPr/>
            </a:pPr>
            <a:endParaRPr lang="en-US" dirty="0"/>
          </a:p>
        </p:txBody>
      </p:sp>
      <p:sp>
        <p:nvSpPr>
          <p:cNvPr id="78853" name="Rectangle 5"/>
          <p:cNvSpPr>
            <a:spLocks noGrp="1" noChangeArrowheads="1"/>
          </p:cNvSpPr>
          <p:nvPr>
            <p:ph type="sldNum" sz="quarter" idx="3"/>
          </p:nvPr>
        </p:nvSpPr>
        <p:spPr bwMode="auto">
          <a:xfrm>
            <a:off x="3937000" y="8772525"/>
            <a:ext cx="3011488" cy="461963"/>
          </a:xfrm>
          <a:prstGeom prst="rect">
            <a:avLst/>
          </a:prstGeom>
          <a:noFill/>
          <a:ln w="9525">
            <a:noFill/>
            <a:miter lim="800000"/>
            <a:headEnd/>
            <a:tailEnd/>
          </a:ln>
          <a:effectLst/>
        </p:spPr>
        <p:txBody>
          <a:bodyPr vert="horz" wrap="square" lIns="92483" tIns="46242" rIns="92483" bIns="46242" numCol="1" anchor="b" anchorCtr="0" compatLnSpc="1">
            <a:prstTxWarp prst="textNoShape">
              <a:avLst/>
            </a:prstTxWarp>
          </a:bodyPr>
          <a:lstStyle>
            <a:lvl1pPr algn="r" defTabSz="924137" eaLnBrk="1" hangingPunct="1">
              <a:defRPr sz="1200">
                <a:latin typeface="Arial" charset="0"/>
                <a:ea typeface="ＭＳ Ｐゴシック" charset="-128"/>
                <a:cs typeface="+mn-cs"/>
              </a:defRPr>
            </a:lvl1pPr>
          </a:lstStyle>
          <a:p>
            <a:pPr>
              <a:defRPr/>
            </a:pPr>
            <a:fld id="{2ECDE74F-0300-4C8A-91D7-EA14F1C60E3E}" type="slidenum">
              <a:rPr lang="en-US"/>
              <a:pPr>
                <a:defRPr/>
              </a:pPr>
              <a:t>‹#›</a:t>
            </a:fld>
            <a:endParaRPr lang="en-US" dirty="0"/>
          </a:p>
        </p:txBody>
      </p:sp>
    </p:spTree>
    <p:extLst>
      <p:ext uri="{BB962C8B-B14F-4D97-AF65-F5344CB8AC3E}">
        <p14:creationId xmlns:p14="http://schemas.microsoft.com/office/powerpoint/2010/main" xmlns="" val="27950929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83" tIns="46242" rIns="92483" bIns="46242" numCol="1" anchor="t" anchorCtr="0" compatLnSpc="1">
            <a:prstTxWarp prst="textNoShape">
              <a:avLst/>
            </a:prstTxWarp>
          </a:bodyPr>
          <a:lstStyle>
            <a:lvl1pPr defTabSz="924319" eaLnBrk="1" hangingPunct="1">
              <a:defRPr sz="1200">
                <a:latin typeface="Arial" charset="0"/>
                <a:ea typeface="+mn-ea"/>
                <a:cs typeface="+mn-cs"/>
              </a:defRPr>
            </a:lvl1pPr>
          </a:lstStyle>
          <a:p>
            <a:pPr>
              <a:defRPr/>
            </a:pPr>
            <a:endParaRPr lang="en-US" dirty="0"/>
          </a:p>
        </p:txBody>
      </p:sp>
      <p:sp>
        <p:nvSpPr>
          <p:cNvPr id="26627" name="Rectangle 3"/>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2483" tIns="46242" rIns="92483" bIns="46242" numCol="1" anchor="t" anchorCtr="0" compatLnSpc="1">
            <a:prstTxWarp prst="textNoShape">
              <a:avLst/>
            </a:prstTxWarp>
          </a:bodyPr>
          <a:lstStyle>
            <a:lvl1pPr algn="r" defTabSz="924319" eaLnBrk="1" hangingPunct="1">
              <a:defRPr sz="1200">
                <a:latin typeface="Arial" charset="0"/>
                <a:ea typeface="+mn-ea"/>
                <a:cs typeface="+mn-cs"/>
              </a:defRPr>
            </a:lvl1pPr>
          </a:lstStyle>
          <a:p>
            <a:pPr>
              <a:defRPr/>
            </a:pPr>
            <a:endParaRPr lang="en-US" dirty="0"/>
          </a:p>
        </p:txBody>
      </p:sp>
      <p:sp>
        <p:nvSpPr>
          <p:cNvPr id="20484" name="Rectangle 4"/>
          <p:cNvSpPr>
            <a:spLocks noGrp="1" noRot="1" noChangeAspect="1" noChangeArrowheads="1" noTextEdit="1"/>
          </p:cNvSpPr>
          <p:nvPr>
            <p:ph type="sldImg" idx="2"/>
          </p:nvPr>
        </p:nvSpPr>
        <p:spPr bwMode="auto">
          <a:xfrm>
            <a:off x="1168400" y="693738"/>
            <a:ext cx="4614863" cy="3462337"/>
          </a:xfrm>
          <a:prstGeom prst="rect">
            <a:avLst/>
          </a:prstGeom>
          <a:noFill/>
          <a:ln w="9525">
            <a:solidFill>
              <a:srgbClr val="000000"/>
            </a:solidFill>
            <a:miter lim="800000"/>
            <a:headEnd/>
            <a:tailEnd/>
          </a:ln>
        </p:spPr>
      </p:sp>
      <p:sp>
        <p:nvSpPr>
          <p:cNvPr id="26629" name="Rectangle 5"/>
          <p:cNvSpPr>
            <a:spLocks noGrp="1" noChangeArrowheads="1"/>
          </p:cNvSpPr>
          <p:nvPr>
            <p:ph type="body" sz="quarter" idx="3"/>
          </p:nvPr>
        </p:nvSpPr>
        <p:spPr bwMode="auto">
          <a:xfrm>
            <a:off x="695325" y="4386263"/>
            <a:ext cx="5559425" cy="4156075"/>
          </a:xfrm>
          <a:prstGeom prst="rect">
            <a:avLst/>
          </a:prstGeom>
          <a:noFill/>
          <a:ln w="9525">
            <a:noFill/>
            <a:miter lim="800000"/>
            <a:headEnd/>
            <a:tailEnd/>
          </a:ln>
          <a:effectLst/>
        </p:spPr>
        <p:txBody>
          <a:bodyPr vert="horz" wrap="square" lIns="92483" tIns="46242" rIns="92483" bIns="462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6630" name="Rectangle 6"/>
          <p:cNvSpPr>
            <a:spLocks noGrp="1" noChangeArrowheads="1"/>
          </p:cNvSpPr>
          <p:nvPr>
            <p:ph type="ftr" sz="quarter" idx="4"/>
          </p:nvPr>
        </p:nvSpPr>
        <p:spPr bwMode="auto">
          <a:xfrm>
            <a:off x="0" y="8772525"/>
            <a:ext cx="3011488" cy="461963"/>
          </a:xfrm>
          <a:prstGeom prst="rect">
            <a:avLst/>
          </a:prstGeom>
          <a:noFill/>
          <a:ln w="9525">
            <a:noFill/>
            <a:miter lim="800000"/>
            <a:headEnd/>
            <a:tailEnd/>
          </a:ln>
          <a:effectLst/>
        </p:spPr>
        <p:txBody>
          <a:bodyPr vert="horz" wrap="square" lIns="92483" tIns="46242" rIns="92483" bIns="46242" numCol="1" anchor="b" anchorCtr="0" compatLnSpc="1">
            <a:prstTxWarp prst="textNoShape">
              <a:avLst/>
            </a:prstTxWarp>
          </a:bodyPr>
          <a:lstStyle>
            <a:lvl1pPr defTabSz="924319" eaLnBrk="1" hangingPunct="1">
              <a:defRPr sz="1200">
                <a:latin typeface="Arial" charset="0"/>
                <a:ea typeface="+mn-ea"/>
                <a:cs typeface="+mn-cs"/>
              </a:defRPr>
            </a:lvl1pPr>
          </a:lstStyle>
          <a:p>
            <a:pPr>
              <a:defRPr/>
            </a:pPr>
            <a:endParaRPr lang="en-US" dirty="0"/>
          </a:p>
        </p:txBody>
      </p:sp>
      <p:sp>
        <p:nvSpPr>
          <p:cNvPr id="26631" name="Rectangle 7"/>
          <p:cNvSpPr>
            <a:spLocks noGrp="1" noChangeArrowheads="1"/>
          </p:cNvSpPr>
          <p:nvPr>
            <p:ph type="sldNum" sz="quarter" idx="5"/>
          </p:nvPr>
        </p:nvSpPr>
        <p:spPr bwMode="auto">
          <a:xfrm>
            <a:off x="3937000" y="8772525"/>
            <a:ext cx="3011488" cy="461963"/>
          </a:xfrm>
          <a:prstGeom prst="rect">
            <a:avLst/>
          </a:prstGeom>
          <a:noFill/>
          <a:ln w="9525">
            <a:noFill/>
            <a:miter lim="800000"/>
            <a:headEnd/>
            <a:tailEnd/>
          </a:ln>
          <a:effectLst/>
        </p:spPr>
        <p:txBody>
          <a:bodyPr vert="horz" wrap="square" lIns="92483" tIns="46242" rIns="92483" bIns="46242" numCol="1" anchor="b" anchorCtr="0" compatLnSpc="1">
            <a:prstTxWarp prst="textNoShape">
              <a:avLst/>
            </a:prstTxWarp>
          </a:bodyPr>
          <a:lstStyle>
            <a:lvl1pPr algn="r" defTabSz="924137" eaLnBrk="1" hangingPunct="1">
              <a:defRPr sz="1200">
                <a:latin typeface="Arial" charset="0"/>
                <a:ea typeface="ＭＳ Ｐゴシック" charset="-128"/>
                <a:cs typeface="+mn-cs"/>
              </a:defRPr>
            </a:lvl1pPr>
          </a:lstStyle>
          <a:p>
            <a:pPr>
              <a:defRPr/>
            </a:pPr>
            <a:fld id="{C4AC976A-FDD1-4404-A4C3-90301A8278A5}" type="slidenum">
              <a:rPr lang="en-US"/>
              <a:pPr>
                <a:defRPr/>
              </a:pPr>
              <a:t>‹#›</a:t>
            </a:fld>
            <a:endParaRPr lang="en-US" dirty="0"/>
          </a:p>
        </p:txBody>
      </p:sp>
    </p:spTree>
    <p:extLst>
      <p:ext uri="{BB962C8B-B14F-4D97-AF65-F5344CB8AC3E}">
        <p14:creationId xmlns:p14="http://schemas.microsoft.com/office/powerpoint/2010/main" xmlns="" val="36691221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pPr defTabSz="922338"/>
            <a:fld id="{0AE89E24-579A-46D3-A7D3-15964F80FB89}" type="slidenum">
              <a:rPr lang="en-US" smtClean="0">
                <a:latin typeface="Arial" pitchFamily="34" charset="0"/>
                <a:ea typeface="ＭＳ Ｐゴシック"/>
                <a:cs typeface="ＭＳ Ｐゴシック"/>
              </a:rPr>
              <a:pPr defTabSz="922338"/>
              <a:t>1</a:t>
            </a:fld>
            <a:endParaRPr lang="en-US" dirty="0" smtClean="0">
              <a:latin typeface="Arial" pitchFamily="34" charset="0"/>
              <a:ea typeface="ＭＳ Ｐゴシック"/>
              <a:cs typeface="ＭＳ Ｐゴシック"/>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C6DE75-674D-403A-A3CE-006A32664E65}" type="slidenum">
              <a:rPr lang="en-US"/>
              <a:pPr/>
              <a:t>10</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dirty="0"/>
              <a:t>¾ of all US undergrads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0227" eaLnBrk="1" fontAlgn="auto" hangingPunct="1">
              <a:spcBef>
                <a:spcPts val="0"/>
              </a:spcBef>
              <a:spcAft>
                <a:spcPts val="0"/>
              </a:spcAft>
              <a:defRPr/>
            </a:pPr>
            <a:r>
              <a:rPr lang="en-US" dirty="0" smtClean="0"/>
              <a:t>3 institutions public</a:t>
            </a:r>
            <a:r>
              <a:rPr lang="en-US" baseline="0" dirty="0" smtClean="0"/>
              <a:t> in MA; </a:t>
            </a:r>
            <a:r>
              <a:rPr lang="en-US" dirty="0" smtClean="0"/>
              <a:t> 30-50;</a:t>
            </a:r>
            <a:r>
              <a:rPr lang="en-US" baseline="0" dirty="0" smtClean="0"/>
              <a:t> Bachelors</a:t>
            </a:r>
            <a:endParaRPr lang="en-US" dirty="0" smtClean="0"/>
          </a:p>
          <a:p>
            <a:r>
              <a:rPr lang="en-US" dirty="0" smtClean="0"/>
              <a:t>Complexity</a:t>
            </a:r>
            <a:r>
              <a:rPr lang="en-US" baseline="0" dirty="0" smtClean="0"/>
              <a:t> of risk factors – </a:t>
            </a:r>
            <a:r>
              <a:rPr lang="en-US" baseline="0" dirty="0" err="1" smtClean="0"/>
              <a:t>intersectionality</a:t>
            </a:r>
            <a:endParaRPr lang="en-US" baseline="0" dirty="0" smtClean="0"/>
          </a:p>
          <a:p>
            <a:r>
              <a:rPr lang="en-US" dirty="0" smtClean="0"/>
              <a:t>3 institutions public</a:t>
            </a:r>
            <a:r>
              <a:rPr lang="en-US" baseline="0" dirty="0" smtClean="0"/>
              <a:t> in MA; </a:t>
            </a:r>
            <a:r>
              <a:rPr lang="en-US" dirty="0" smtClean="0"/>
              <a:t> 30-50;</a:t>
            </a:r>
            <a:r>
              <a:rPr lang="en-US" baseline="0" dirty="0" smtClean="0"/>
              <a:t> Bachelors</a:t>
            </a:r>
          </a:p>
          <a:p>
            <a:pPr marL="0" lvl="1" defTabSz="900227" eaLnBrk="1" fontAlgn="auto" hangingPunct="1">
              <a:spcBef>
                <a:spcPts val="0"/>
              </a:spcBef>
              <a:spcAft>
                <a:spcPts val="0"/>
              </a:spcAft>
              <a:defRPr/>
            </a:pPr>
            <a:r>
              <a:rPr lang="en-US" sz="2000" dirty="0" smtClean="0">
                <a:latin typeface="Andy" pitchFamily="66" charset="0"/>
              </a:rPr>
              <a:t>Dimensions of Adult Learner Experiences  </a:t>
            </a:r>
            <a:r>
              <a:rPr lang="en-US" dirty="0" smtClean="0">
                <a:latin typeface="Andy" pitchFamily="66" charset="0"/>
              </a:rPr>
              <a:t>(</a:t>
            </a:r>
            <a:r>
              <a:rPr lang="en-US" dirty="0" err="1" smtClean="0">
                <a:latin typeface="Andy" pitchFamily="66" charset="0"/>
              </a:rPr>
              <a:t>Saddington</a:t>
            </a:r>
            <a:r>
              <a:rPr lang="en-US" dirty="0" smtClean="0">
                <a:latin typeface="Andy" pitchFamily="66" charset="0"/>
              </a:rPr>
              <a:t>, 2000) </a:t>
            </a:r>
            <a:r>
              <a:rPr lang="en-US" sz="2000" dirty="0" smtClean="0">
                <a:latin typeface="Andy" pitchFamily="66" charset="0"/>
              </a:rPr>
              <a:t>&amp; Identity Development Theory Constructs (</a:t>
            </a:r>
            <a:r>
              <a:rPr lang="en-US" sz="2000" dirty="0" err="1" smtClean="0">
                <a:latin typeface="Andy" pitchFamily="66" charset="0"/>
              </a:rPr>
              <a:t>Tajfel</a:t>
            </a:r>
            <a:r>
              <a:rPr lang="en-US" sz="2000" dirty="0" smtClean="0">
                <a:latin typeface="Andy" pitchFamily="66" charset="0"/>
              </a:rPr>
              <a:t> &amp; Turner, 1996) and Weil and McGill’s Villages 3 &amp; 4 (1989) EL toward personal growth/self awareness &amp; Consciousness raising in EL</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Realities – elements of their identity; History of challenges (9) – know them!</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Good Worker Qualities (7); </a:t>
            </a:r>
            <a:r>
              <a:rPr lang="en-US" b="1" dirty="0" smtClean="0"/>
              <a:t> Desire for Job Change (3) – but </a:t>
            </a:r>
            <a:r>
              <a:rPr lang="en-US" b="1" dirty="0" err="1" smtClean="0"/>
              <a:t>moreso</a:t>
            </a:r>
            <a:r>
              <a:rPr lang="en-US" b="1" dirty="0" smtClean="0"/>
              <a:t> doing this for self</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smtClean="0"/>
              <a:t>(4) helped challenges [time/juggling], added meaning to service, my culture</a:t>
            </a:r>
          </a:p>
          <a:p>
            <a:pPr lvl="0"/>
            <a:r>
              <a:rPr lang="en-US" b="1" dirty="0" smtClean="0"/>
              <a:t>Reconnection</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smtClean="0"/>
              <a:t>Hard to grasp Civic ID; Current Identity (6), Lost (due to parenting/school) and Found – ‘Coming Home (7) reconnection– can find the time, Plan to continue (7),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803">
              <a:defRPr/>
            </a:pPr>
            <a:r>
              <a:rPr lang="en-US" b="1" dirty="0" smtClean="0"/>
              <a:t>Includes: SADDINGTON &amp; Village 3 </a:t>
            </a:r>
          </a:p>
          <a:p>
            <a:pPr defTabSz="924803">
              <a:defRPr/>
            </a:pPr>
            <a:r>
              <a:rPr lang="en-US" b="1" dirty="0" smtClean="0"/>
              <a:t>Understand the field &amp; my ‘fit’ in it (7), Understand my community better [tie to place] (2), Understand how to apply what I know, find like-minded people, see need for volunteers; Advocacy/Political &amp; Systems Awareness- for first time (6), Affirmed ‘my path’ (5) </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defTabSz="924803">
              <a:defRPr/>
            </a:pPr>
            <a:r>
              <a:rPr lang="en-US" b="1" dirty="0" smtClean="0"/>
              <a:t>Discouragement from others, Don’t see others, Feel parental, Can pass (look young), – Lack of College Connections (10), Stop/Start Education (8), Risk and Loss of Returning as Students (6), Juggling (4),  - shouldn’t need help</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803">
              <a:defRPr/>
            </a:pPr>
            <a:r>
              <a:rPr lang="en-US" b="1" dirty="0" smtClean="0"/>
              <a:t>Cultural broker – adults as cultural/identity group; pedagogy of place – home; Connected identities foster student development (not independent, primary for adults); Identity Connections added motivation, reassurance, incentive to finish (6) [s-l as a new way to retention]</a:t>
            </a:r>
          </a:p>
          <a:p>
            <a:pPr defTabSz="924803">
              <a:defRPr/>
            </a:pPr>
            <a:r>
              <a:rPr lang="en-US" b="1" dirty="0" smtClean="0"/>
              <a:t>Lessons learned along the way: </a:t>
            </a:r>
            <a:r>
              <a:rPr lang="en-US" dirty="0" smtClean="0"/>
              <a:t>not counted, s-l, adults, registrar; private (a lot of adults) not using s-l; difference in ages -?</a:t>
            </a:r>
          </a:p>
          <a:p>
            <a:pPr lvl="0"/>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pPr eaLnBrk="1" hangingPunct="1"/>
            <a:endParaRPr lang="en-US" dirty="0" smtClean="0">
              <a:latin typeface="Arial" pitchFamily="34" charset="0"/>
              <a:ea typeface="ＭＳ Ｐゴシック"/>
              <a:cs typeface="ＭＳ Ｐゴシック"/>
            </a:endParaRPr>
          </a:p>
        </p:txBody>
      </p:sp>
      <p:sp>
        <p:nvSpPr>
          <p:cNvPr id="22532" name="Slide Number Placeholder 3"/>
          <p:cNvSpPr>
            <a:spLocks noGrp="1"/>
          </p:cNvSpPr>
          <p:nvPr>
            <p:ph type="sldNum" sz="quarter" idx="5"/>
          </p:nvPr>
        </p:nvSpPr>
        <p:spPr>
          <a:noFill/>
        </p:spPr>
        <p:txBody>
          <a:bodyPr/>
          <a:lstStyle/>
          <a:p>
            <a:pPr defTabSz="922338"/>
            <a:fld id="{5F5E8329-1E52-46AE-A153-1A56007B028B}" type="slidenum">
              <a:rPr lang="en-US" smtClean="0">
                <a:latin typeface="Arial" pitchFamily="34" charset="0"/>
                <a:ea typeface="ＭＳ Ｐゴシック"/>
                <a:cs typeface="ＭＳ Ｐゴシック"/>
              </a:rPr>
              <a:pPr defTabSz="922338"/>
              <a:t>2</a:t>
            </a:fld>
            <a:endParaRPr lang="en-US" dirty="0" smtClean="0">
              <a:latin typeface="Arial" pitchFamily="34" charset="0"/>
              <a:ea typeface="ＭＳ Ｐゴシック"/>
              <a:cs typeface="ＭＳ Ｐゴシック"/>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Presidential organization, 1200 members, technical assistance, education, convening, connecting</a:t>
            </a:r>
            <a:endParaRPr lang="en-US" dirty="0"/>
          </a:p>
        </p:txBody>
      </p:sp>
      <p:sp>
        <p:nvSpPr>
          <p:cNvPr id="4" name="Slide Number Placeholder 3"/>
          <p:cNvSpPr>
            <a:spLocks noGrp="1"/>
          </p:cNvSpPr>
          <p:nvPr>
            <p:ph type="sldNum" sz="quarter" idx="10"/>
          </p:nvPr>
        </p:nvSpPr>
        <p:spPr/>
        <p:txBody>
          <a:bodyPr/>
          <a:lstStyle/>
          <a:p>
            <a:fld id="{7BE423D0-813D-6A4F-8E0D-7DDE8B268E15}"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disruptive</a:t>
            </a:r>
            <a:r>
              <a:rPr lang="en-US" baseline="0" dirty="0" smtClean="0"/>
              <a:t> moments – Randy Bass</a:t>
            </a:r>
            <a:endParaRPr lang="en-US" dirty="0"/>
          </a:p>
        </p:txBody>
      </p:sp>
      <p:sp>
        <p:nvSpPr>
          <p:cNvPr id="4" name="Slide Number Placeholder 3"/>
          <p:cNvSpPr>
            <a:spLocks noGrp="1"/>
          </p:cNvSpPr>
          <p:nvPr>
            <p:ph type="sldNum" sz="quarter" idx="10"/>
          </p:nvPr>
        </p:nvSpPr>
        <p:spPr/>
        <p:txBody>
          <a:bodyPr/>
          <a:lstStyle/>
          <a:p>
            <a:fld id="{7BE423D0-813D-6A4F-8E0D-7DDE8B268E15}"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62458" eaLnBrk="1" fontAlgn="auto" hangingPunct="1">
              <a:spcBef>
                <a:spcPts val="0"/>
              </a:spcBef>
              <a:spcAft>
                <a:spcPts val="0"/>
              </a:spcAft>
            </a:pPr>
            <a:r>
              <a:rPr lang="en-US" dirty="0" smtClean="0"/>
              <a:t>These drawbacks were mostly perceived, all articulated strategies to overcome them</a:t>
            </a:r>
          </a:p>
          <a:p>
            <a:endParaRPr lang="en-US" dirty="0"/>
          </a:p>
        </p:txBody>
      </p:sp>
      <p:sp>
        <p:nvSpPr>
          <p:cNvPr id="4" name="Slide Number Placeholder 3"/>
          <p:cNvSpPr>
            <a:spLocks noGrp="1"/>
          </p:cNvSpPr>
          <p:nvPr>
            <p:ph type="sldNum" sz="quarter" idx="10"/>
          </p:nvPr>
        </p:nvSpPr>
        <p:spPr/>
        <p:txBody>
          <a:bodyPr/>
          <a:lstStyle/>
          <a:p>
            <a:fld id="{7BE423D0-813D-6A4F-8E0D-7DDE8B268E15}"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pPr defTabSz="922338"/>
            <a:fld id="{F9E2F352-FE31-4402-8BC2-F669D343CF27}" type="slidenum">
              <a:rPr lang="en-US" smtClean="0">
                <a:latin typeface="Arial" pitchFamily="34" charset="0"/>
                <a:ea typeface="ＭＳ Ｐゴシック"/>
                <a:cs typeface="ＭＳ Ｐゴシック"/>
              </a:rPr>
              <a:pPr defTabSz="922338"/>
              <a:t>43</a:t>
            </a:fld>
            <a:endParaRPr lang="en-US" dirty="0" smtClean="0">
              <a:latin typeface="Arial" pitchFamily="34" charset="0"/>
              <a:ea typeface="ＭＳ Ｐゴシック"/>
              <a:cs typeface="ＭＳ Ｐゴシック"/>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AC976A-FDD1-4404-A4C3-90301A8278A5}"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Invitation to </a:t>
            </a:r>
            <a:r>
              <a:rPr lang="en-US" dirty="0" err="1" smtClean="0"/>
              <a:t>crique</a:t>
            </a:r>
            <a:r>
              <a:rPr lang="en-US" dirty="0" smtClean="0"/>
              <a:t>; about me</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dirty="0"/>
          </a:p>
        </p:txBody>
      </p:sp>
      <p:sp>
        <p:nvSpPr>
          <p:cNvPr id="6" name="Footer Placeholder 5"/>
          <p:cNvSpPr>
            <a:spLocks noGrp="1"/>
          </p:cNvSpPr>
          <p:nvPr>
            <p:ph type="ftr" sz="quarter" idx="12"/>
          </p:nvPr>
        </p:nvSpPr>
        <p:spPr>
          <a:xfrm>
            <a:off x="0" y="8772668"/>
            <a:ext cx="6255068" cy="461804"/>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255067" y="8772668"/>
            <a:ext cx="693399" cy="461804"/>
          </a:xfrm>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spcBef>
                <a:spcPct val="50000"/>
              </a:spcBef>
              <a:buFontTx/>
              <a:buChar char="•"/>
            </a:pPr>
            <a:r>
              <a:rPr lang="en-US" dirty="0" smtClean="0"/>
              <a:t>Risk factors of sort; ovals = NCES, Squares</a:t>
            </a:r>
            <a:r>
              <a:rPr lang="en-US" baseline="0" dirty="0" smtClean="0"/>
              <a:t> from related risk factor lit; triangles=ALT</a:t>
            </a:r>
            <a:endParaRPr lang="en-US" dirty="0" smtClean="0"/>
          </a:p>
          <a:p>
            <a:pPr algn="l">
              <a:spcBef>
                <a:spcPct val="50000"/>
              </a:spcBef>
              <a:buFontTx/>
              <a:buChar char="•"/>
            </a:pPr>
            <a:r>
              <a:rPr lang="en-US" dirty="0" smtClean="0"/>
              <a:t>Complex Demands (</a:t>
            </a:r>
            <a:r>
              <a:rPr lang="en-US" dirty="0" err="1" smtClean="0"/>
              <a:t>Selingo</a:t>
            </a:r>
            <a:r>
              <a:rPr lang="en-US" dirty="0" smtClean="0"/>
              <a:t>, 2006; ; Lundberg, 2003; NCES, 2006; Anderson, 2003; NCES, 2002)</a:t>
            </a:r>
          </a:p>
          <a:p>
            <a:pPr algn="l">
              <a:spcBef>
                <a:spcPct val="50000"/>
              </a:spcBef>
              <a:buFontTx/>
              <a:buChar char="•"/>
            </a:pPr>
            <a:r>
              <a:rPr lang="en-US" dirty="0" smtClean="0"/>
              <a:t>Isolation (</a:t>
            </a:r>
            <a:r>
              <a:rPr lang="en-US" dirty="0" err="1" smtClean="0"/>
              <a:t>Selingo</a:t>
            </a:r>
            <a:r>
              <a:rPr lang="en-US" dirty="0" smtClean="0"/>
              <a:t>, 2006; Act on Fact, 2006; Bowl, 2002)</a:t>
            </a:r>
          </a:p>
          <a:p>
            <a:pPr algn="l">
              <a:spcBef>
                <a:spcPct val="50000"/>
              </a:spcBef>
              <a:buFontTx/>
              <a:buChar char="•"/>
            </a:pPr>
            <a:r>
              <a:rPr lang="en-US" dirty="0" smtClean="0"/>
              <a:t>Part Time Faculty (</a:t>
            </a:r>
            <a:r>
              <a:rPr lang="en-US" dirty="0" err="1" smtClean="0"/>
              <a:t>Selingo</a:t>
            </a:r>
            <a:r>
              <a:rPr lang="en-US" dirty="0" smtClean="0"/>
              <a:t>, 2006;  Bowl, 2002)</a:t>
            </a:r>
          </a:p>
          <a:p>
            <a:pPr algn="l">
              <a:spcBef>
                <a:spcPct val="50000"/>
              </a:spcBef>
              <a:buFontTx/>
              <a:buChar char="•"/>
            </a:pPr>
            <a:r>
              <a:rPr lang="en-US" dirty="0" smtClean="0"/>
              <a:t>Limited Course Offerings (</a:t>
            </a:r>
            <a:r>
              <a:rPr lang="en-US" dirty="0" err="1" smtClean="0"/>
              <a:t>Selingo</a:t>
            </a:r>
            <a:r>
              <a:rPr lang="en-US" dirty="0" smtClean="0"/>
              <a:t>, 2006; NCES, 2002)</a:t>
            </a:r>
          </a:p>
          <a:p>
            <a:pPr algn="l">
              <a:spcBef>
                <a:spcPct val="50000"/>
              </a:spcBef>
              <a:buFontTx/>
              <a:buChar char="•"/>
            </a:pPr>
            <a:r>
              <a:rPr lang="en-US" dirty="0" smtClean="0"/>
              <a:t>Increasing Numbers (</a:t>
            </a:r>
            <a:r>
              <a:rPr lang="en-US" dirty="0" err="1" smtClean="0"/>
              <a:t>Selingo</a:t>
            </a:r>
            <a:r>
              <a:rPr lang="en-US" dirty="0" smtClean="0"/>
              <a:t>, 2006; NCES, 2006; Anderson, 2003; NCES, 2002)</a:t>
            </a:r>
          </a:p>
          <a:p>
            <a:pPr>
              <a:lnSpc>
                <a:spcPct val="80000"/>
              </a:lnSpc>
            </a:pPr>
            <a:r>
              <a:rPr lang="en-US" dirty="0" smtClean="0"/>
              <a:t>Classroom &amp; Classroom Only    </a:t>
            </a:r>
            <a:r>
              <a:rPr lang="en-US" sz="800" dirty="0" smtClean="0"/>
              <a:t>(Bowl, 2001)</a:t>
            </a:r>
          </a:p>
          <a:p>
            <a:pPr>
              <a:lnSpc>
                <a:spcPct val="80000"/>
              </a:lnSpc>
            </a:pPr>
            <a:endParaRPr lang="en-US" sz="800" dirty="0" smtClean="0"/>
          </a:p>
          <a:p>
            <a:pPr>
              <a:lnSpc>
                <a:spcPct val="80000"/>
              </a:lnSpc>
            </a:pPr>
            <a:r>
              <a:rPr lang="en-US" dirty="0" smtClean="0"/>
              <a:t>Challenged by the Characteristics that Define Them</a:t>
            </a:r>
          </a:p>
          <a:p>
            <a:pPr>
              <a:lnSpc>
                <a:spcPct val="80000"/>
              </a:lnSpc>
            </a:pPr>
            <a:r>
              <a:rPr lang="en-US" sz="800" dirty="0" smtClean="0"/>
              <a:t>(NCES, 2005)</a:t>
            </a:r>
          </a:p>
          <a:p>
            <a:pPr>
              <a:lnSpc>
                <a:spcPct val="80000"/>
              </a:lnSpc>
            </a:pPr>
            <a:r>
              <a:rPr lang="en-US" dirty="0" smtClean="0"/>
              <a:t>Higher Ed Not Responsive       </a:t>
            </a:r>
            <a:r>
              <a:rPr lang="en-US" sz="800" dirty="0" smtClean="0"/>
              <a:t>(Lundberg, 2003)</a:t>
            </a:r>
          </a:p>
          <a:p>
            <a:endParaRPr lang="en-US" dirty="0" smtClean="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10/17/2012 8:26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dirty="0"/>
          </a:p>
        </p:txBody>
      </p:sp>
      <p:sp>
        <p:nvSpPr>
          <p:cNvPr id="17" name="Footer Placeholder 16"/>
          <p:cNvSpPr>
            <a:spLocks noGrp="1"/>
          </p:cNvSpPr>
          <p:nvPr>
            <p:ph type="ftr" sz="quarter" idx="11"/>
          </p:nvPr>
        </p:nvSpPr>
        <p:spPr/>
        <p:txBody>
          <a:bodyPr/>
          <a:lstStyle/>
          <a:p>
            <a:pPr>
              <a:defRPr/>
            </a:pPr>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47CF6BFD-CD13-4CD3-9388-FD472FED8D69}" type="slidenum">
              <a:rPr lang="en-US" smtClean="0"/>
              <a:pPr>
                <a:defRPr/>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D1B09D2F-6F65-48DD-94ED-78EC4E36D5D3}"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pPr>
              <a:defRPr/>
            </a:pPr>
            <a:fld id="{C76E4635-D9AC-47F1-86BE-241CD4511FD4}" type="slidenum">
              <a:rPr lang="en-US" smtClean="0"/>
              <a:pPr>
                <a:defRPr/>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4114800"/>
          </a:xfrm>
        </p:spPr>
        <p:txBody>
          <a:bodyPr rtlCol="0">
            <a:normAutofit/>
          </a:bodyPr>
          <a:lstStyle/>
          <a:p>
            <a:pPr lvl="0"/>
            <a:endParaRPr 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8832CB2A-5039-4EE2-8B1F-A9F25625E83C}" type="slidenum">
              <a:rPr lang="en-US"/>
              <a:pPr>
                <a:defRPr/>
              </a:pPr>
              <a:t>‹#›</a:t>
            </a:fld>
            <a:endParaRPr lang="en-US"/>
          </a:p>
        </p:txBody>
      </p:sp>
    </p:spTree>
    <p:extLst>
      <p:ext uri="{BB962C8B-B14F-4D97-AF65-F5344CB8AC3E}">
        <p14:creationId xmlns:p14="http://schemas.microsoft.com/office/powerpoint/2010/main" xmlns="" val="87511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pPr>
              <a:defRPr/>
            </a:pPr>
            <a:fld id="{07E1C993-7E50-4746-8FD1-0A4D2CEC5600}" type="slidenum">
              <a:rPr lang="en-US" smtClean="0"/>
              <a:pPr>
                <a:defRPr/>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34DC812D-4063-402D-B5A4-DDD22B4A450C}" type="slidenum">
              <a:rPr lang="en-US" smtClean="0"/>
              <a:pPr>
                <a:defRPr/>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1957CC3-A462-4092-995C-9AF523191DE2}" type="slidenum">
              <a:rPr lang="en-US" smtClean="0"/>
              <a:pPr>
                <a:defRPr/>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a:xfrm>
            <a:off x="304800" y="6409944"/>
            <a:ext cx="3581400" cy="365760"/>
          </a:xfrm>
        </p:spPr>
        <p:txBody>
          <a:bodyPr/>
          <a:lstStyle/>
          <a:p>
            <a:pPr>
              <a:defRPr/>
            </a:pPr>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416ED2C4-8896-464D-B7DE-BA39652DE347}" type="slidenum">
              <a:rPr lang="en-US" smtClean="0"/>
              <a:pPr>
                <a:defRPr/>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pPr>
              <a:defRPr/>
            </a:pPr>
            <a:fld id="{1FD54A69-B2FF-44B1-B133-46E8C555FBB6}"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5BC6DF4F-AB38-4961-8DB8-63F967E406CA}"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56119029-48AF-4DD2-954F-28ADAC314E10}" type="slidenum">
              <a:rPr lang="en-US" smtClean="0"/>
              <a:pPr>
                <a:defRPr/>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a:xfrm>
            <a:off x="301752" y="6410848"/>
            <a:ext cx="3383280" cy="365760"/>
          </a:xfrm>
        </p:spPr>
        <p:txBody>
          <a:bodyPr/>
          <a:lstStyle/>
          <a:p>
            <a:pPr>
              <a:defRPr/>
            </a:pP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pPr>
              <a:defRPr/>
            </a:pPr>
            <a:fld id="{B287C378-12EF-4ABF-BEAF-C28F7627C23C}" type="slidenum">
              <a:rPr lang="en-US" smtClean="0"/>
              <a:pPr>
                <a:defRPr/>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a:defRPr/>
            </a:pPr>
            <a:endParaRPr lang="en-US" dirty="0"/>
          </a:p>
        </p:txBody>
      </p:sp>
      <p:sp>
        <p:nvSpPr>
          <p:cNvPr id="6" name="Footer Placeholder 5"/>
          <p:cNvSpPr>
            <a:spLocks noGrp="1"/>
          </p:cNvSpPr>
          <p:nvPr>
            <p:ph type="ftr" sz="quarter" idx="11"/>
          </p:nvPr>
        </p:nvSpPr>
        <p:spPr>
          <a:xfrm>
            <a:off x="301752" y="6410848"/>
            <a:ext cx="3584448" cy="365760"/>
          </a:xfrm>
        </p:spPr>
        <p:txBody>
          <a:body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B231D476-82C3-4EB3-B456-EE152DB7BEDE}" type="slidenum">
              <a:rPr lang="en-US" smtClean="0"/>
              <a:pPr>
                <a:defRPr/>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compact.org/resources/service-learning_resources/"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mailto:Suzanne.Buglione@bristolcc.edu"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hyperlink" Target="mailto:sreed@depaul.edu" TargetMode="External"/><Relationship Id="rId4" Type="http://schemas.openxmlformats.org/officeDocument/2006/relationships/hyperlink" Target="mailto:jhoward15@depaul.edu"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subTitle" idx="1"/>
          </p:nvPr>
        </p:nvSpPr>
        <p:spPr>
          <a:xfrm>
            <a:off x="990600" y="2667000"/>
            <a:ext cx="7239000" cy="2438400"/>
          </a:xfrm>
        </p:spPr>
        <p:txBody>
          <a:bodyPr>
            <a:normAutofit fontScale="92500" lnSpcReduction="20000"/>
          </a:bodyPr>
          <a:lstStyle/>
          <a:p>
            <a:pPr algn="ctr">
              <a:lnSpc>
                <a:spcPct val="90000"/>
              </a:lnSpc>
            </a:pPr>
            <a:endParaRPr lang="en-US" sz="1000" b="1" dirty="0" smtClean="0">
              <a:latin typeface="Times New Roman" pitchFamily="18" charset="0"/>
              <a:ea typeface="ＭＳ Ｐゴシック"/>
              <a:cs typeface="ＭＳ Ｐゴシック"/>
            </a:endParaRPr>
          </a:p>
          <a:p>
            <a:pPr algn="ctr">
              <a:lnSpc>
                <a:spcPct val="90000"/>
              </a:lnSpc>
            </a:pPr>
            <a:r>
              <a:rPr lang="en-US" sz="2400" dirty="0" smtClean="0">
                <a:ea typeface="ＭＳ Ｐゴシック"/>
                <a:cs typeface="ＭＳ Ｐゴシック"/>
              </a:rPr>
              <a:t> </a:t>
            </a:r>
          </a:p>
          <a:p>
            <a:pPr>
              <a:lnSpc>
                <a:spcPct val="90000"/>
              </a:lnSpc>
            </a:pPr>
            <a:r>
              <a:rPr lang="en-US" sz="2400" dirty="0" smtClean="0">
                <a:ea typeface="ＭＳ Ｐゴシック"/>
                <a:cs typeface="ＭＳ Ｐゴシック"/>
              </a:rPr>
              <a:t>Susan Reed</a:t>
            </a:r>
            <a:r>
              <a:rPr lang="en-US" sz="2400" dirty="0">
                <a:ea typeface="ＭＳ Ｐゴシック"/>
                <a:cs typeface="ＭＳ Ｐゴシック"/>
              </a:rPr>
              <a:t>, Suzanne </a:t>
            </a:r>
            <a:r>
              <a:rPr lang="en-US" sz="2400" dirty="0" err="1" smtClean="0">
                <a:ea typeface="ＭＳ Ｐゴシック"/>
                <a:cs typeface="ＭＳ Ｐゴシック"/>
              </a:rPr>
              <a:t>Buglione</a:t>
            </a:r>
            <a:r>
              <a:rPr lang="en-US" sz="2400" dirty="0" smtClean="0">
                <a:ea typeface="ＭＳ Ｐゴシック"/>
                <a:cs typeface="ＭＳ Ｐゴシック"/>
              </a:rPr>
              <a:t>,  Amanda </a:t>
            </a:r>
            <a:r>
              <a:rPr lang="en-US" sz="2400" dirty="0" err="1" smtClean="0">
                <a:ea typeface="ＭＳ Ｐゴシック"/>
                <a:cs typeface="ＭＳ Ｐゴシック"/>
              </a:rPr>
              <a:t>Wittman</a:t>
            </a:r>
            <a:r>
              <a:rPr lang="en-US" sz="2400" dirty="0" smtClean="0">
                <a:ea typeface="ＭＳ Ｐゴシック"/>
                <a:cs typeface="ＭＳ Ｐゴシック"/>
              </a:rPr>
              <a:t> and </a:t>
            </a:r>
            <a:r>
              <a:rPr lang="en-US" sz="2400" dirty="0">
                <a:ea typeface="ＭＳ Ｐゴシック"/>
                <a:cs typeface="ＭＳ Ｐゴシック"/>
              </a:rPr>
              <a:t>Jeffrey Howard </a:t>
            </a:r>
            <a:endParaRPr lang="en-US" sz="2400" dirty="0" smtClean="0">
              <a:ea typeface="ＭＳ Ｐゴシック"/>
              <a:cs typeface="ＭＳ Ｐゴシック"/>
            </a:endParaRPr>
          </a:p>
          <a:p>
            <a:pPr algn="ctr">
              <a:lnSpc>
                <a:spcPct val="90000"/>
              </a:lnSpc>
            </a:pPr>
            <a:endParaRPr lang="en-US" sz="2400" i="1" dirty="0" smtClean="0">
              <a:ea typeface="ＭＳ Ｐゴシック"/>
              <a:cs typeface="ＭＳ Ｐゴシック"/>
            </a:endParaRPr>
          </a:p>
          <a:p>
            <a:pPr algn="ctr">
              <a:lnSpc>
                <a:spcPct val="90000"/>
              </a:lnSpc>
            </a:pPr>
            <a:r>
              <a:rPr lang="en-US" sz="2400" i="1" dirty="0" smtClean="0">
                <a:ea typeface="ＭＳ Ｐゴシック"/>
                <a:cs typeface="ＭＳ Ｐゴシック"/>
              </a:rPr>
              <a:t>IARSLCE Annual Conference </a:t>
            </a:r>
          </a:p>
          <a:p>
            <a:pPr algn="ctr">
              <a:lnSpc>
                <a:spcPct val="90000"/>
              </a:lnSpc>
            </a:pPr>
            <a:r>
              <a:rPr lang="en-US" sz="2400" i="1" dirty="0" smtClean="0">
                <a:ea typeface="ＭＳ Ｐゴシック"/>
                <a:cs typeface="ＭＳ Ｐゴシック"/>
              </a:rPr>
              <a:t>September 25, 2012 – Baltimore, MD</a:t>
            </a:r>
          </a:p>
        </p:txBody>
      </p:sp>
      <p:sp>
        <p:nvSpPr>
          <p:cNvPr id="3075" name="Rectangle 2"/>
          <p:cNvSpPr>
            <a:spLocks noGrp="1" noChangeArrowheads="1"/>
          </p:cNvSpPr>
          <p:nvPr>
            <p:ph type="ctrTitle"/>
          </p:nvPr>
        </p:nvSpPr>
        <p:spPr>
          <a:xfrm>
            <a:off x="990600" y="762000"/>
            <a:ext cx="7239000" cy="1752600"/>
          </a:xfrm>
        </p:spPr>
        <p:txBody>
          <a:bodyPr>
            <a:noAutofit/>
          </a:bodyPr>
          <a:lstStyle/>
          <a:p>
            <a:pPr algn="ctr" fontAlgn="auto">
              <a:spcAft>
                <a:spcPts val="0"/>
              </a:spcAft>
              <a:defRPr/>
            </a:pPr>
            <a:r>
              <a:rPr lang="en-US" sz="2400" dirty="0" smtClean="0">
                <a:effectLst/>
              </a:rPr>
              <a:t/>
            </a:r>
            <a:br>
              <a:rPr lang="en-US" sz="2400" dirty="0" smtClean="0">
                <a:effectLst/>
              </a:rPr>
            </a:br>
            <a:r>
              <a:rPr lang="en-US" sz="2400" dirty="0"/>
              <a:t/>
            </a:r>
            <a:br>
              <a:rPr lang="en-US" sz="2400" dirty="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dirty="0" smtClean="0">
                <a:effectLst/>
              </a:rPr>
              <a:t>Leveraging adult students’ connected knowing and prior community relationships to strengthen their community engagement, retention and success: </a:t>
            </a:r>
            <a:br>
              <a:rPr lang="en-US" sz="2400" dirty="0" smtClean="0">
                <a:effectLst/>
              </a:rPr>
            </a:br>
            <a:r>
              <a:rPr lang="en-US" sz="2400" dirty="0" smtClean="0">
                <a:effectLst/>
              </a:rPr>
              <a:t/>
            </a:r>
            <a:br>
              <a:rPr lang="en-US" sz="2400" dirty="0" smtClean="0">
                <a:effectLst/>
              </a:rPr>
            </a:br>
            <a:r>
              <a:rPr lang="en-US" sz="2400" dirty="0" smtClean="0">
                <a:effectLst/>
              </a:rPr>
              <a:t>What we know and need to know</a:t>
            </a:r>
            <a:r>
              <a:rPr lang="en-US" sz="2800" dirty="0" smtClean="0">
                <a:effectLst/>
              </a:rPr>
              <a:t/>
            </a:r>
            <a:br>
              <a:rPr lang="en-US" sz="2800" dirty="0" smtClean="0">
                <a:effectLst/>
              </a:rPr>
            </a:br>
            <a:endParaRPr sz="28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idx="4294967295"/>
          </p:nvPr>
        </p:nvSpPr>
        <p:spPr>
          <a:xfrm>
            <a:off x="762000" y="304800"/>
            <a:ext cx="7772400" cy="1830388"/>
          </a:xfrm>
        </p:spPr>
        <p:txBody>
          <a:bodyPr>
            <a:normAutofit/>
          </a:bodyPr>
          <a:lstStyle/>
          <a:p>
            <a:r>
              <a:rPr lang="en-US" sz="4400" dirty="0" smtClean="0">
                <a:solidFill>
                  <a:schemeClr val="accent5">
                    <a:lumMod val="60000"/>
                    <a:lumOff val="40000"/>
                  </a:schemeClr>
                </a:solidFill>
              </a:rPr>
              <a:t>Highly </a:t>
            </a:r>
            <a:r>
              <a:rPr lang="en-US" sz="4400" dirty="0">
                <a:solidFill>
                  <a:schemeClr val="accent5">
                    <a:lumMod val="60000"/>
                    <a:lumOff val="40000"/>
                  </a:schemeClr>
                </a:solidFill>
              </a:rPr>
              <a:t>Nontraditional Students in Higher Education</a:t>
            </a:r>
          </a:p>
        </p:txBody>
      </p:sp>
      <p:sp>
        <p:nvSpPr>
          <p:cNvPr id="44035" name="Rectangle 3"/>
          <p:cNvSpPr>
            <a:spLocks noGrp="1" noChangeArrowheads="1"/>
          </p:cNvSpPr>
          <p:nvPr>
            <p:ph type="subTitle" idx="4294967295"/>
          </p:nvPr>
        </p:nvSpPr>
        <p:spPr>
          <a:xfrm>
            <a:off x="152400" y="5562600"/>
            <a:ext cx="2667000" cy="228600"/>
          </a:xfrm>
        </p:spPr>
        <p:txBody>
          <a:bodyPr>
            <a:normAutofit lnSpcReduction="10000"/>
          </a:bodyPr>
          <a:lstStyle/>
          <a:p>
            <a:pPr>
              <a:lnSpc>
                <a:spcPct val="80000"/>
              </a:lnSpc>
              <a:buNone/>
            </a:pPr>
            <a:r>
              <a:rPr lang="en-US" sz="1200" dirty="0"/>
              <a:t>(NCES, 2002)</a:t>
            </a:r>
            <a:endParaRPr lang="en-US" sz="1200" dirty="0">
              <a:solidFill>
                <a:schemeClr val="folHlink"/>
              </a:solidFill>
              <a:latin typeface="Bickley Script" pitchFamily="66" charset="0"/>
            </a:endParaRPr>
          </a:p>
        </p:txBody>
      </p:sp>
      <p:pic>
        <p:nvPicPr>
          <p:cNvPr id="44037" name="Picture 5"/>
          <p:cNvPicPr>
            <a:picLocks noChangeAspect="1" noChangeArrowheads="1"/>
          </p:cNvPicPr>
          <p:nvPr/>
        </p:nvPicPr>
        <p:blipFill>
          <a:blip r:embed="rId3" cstate="print"/>
          <a:srcRect/>
          <a:stretch>
            <a:fillRect/>
          </a:stretch>
        </p:blipFill>
        <p:spPr bwMode="auto">
          <a:xfrm>
            <a:off x="2667000" y="2819400"/>
            <a:ext cx="1790700" cy="2895600"/>
          </a:xfrm>
          <a:prstGeom prst="rect">
            <a:avLst/>
          </a:prstGeom>
          <a:noFill/>
        </p:spPr>
      </p:pic>
      <p:sp>
        <p:nvSpPr>
          <p:cNvPr id="44040" name="Text Box 8"/>
          <p:cNvSpPr txBox="1">
            <a:spLocks noChangeArrowheads="1"/>
          </p:cNvSpPr>
          <p:nvPr/>
        </p:nvSpPr>
        <p:spPr bwMode="auto">
          <a:xfrm>
            <a:off x="2895600" y="5105400"/>
            <a:ext cx="2057400" cy="457200"/>
          </a:xfrm>
          <a:prstGeom prst="rect">
            <a:avLst/>
          </a:prstGeom>
          <a:solidFill>
            <a:srgbClr val="993300"/>
          </a:solidFill>
          <a:ln w="9525">
            <a:solidFill>
              <a:srgbClr val="FFFFFF"/>
            </a:solidFill>
            <a:miter lim="800000"/>
            <a:headEnd/>
            <a:tailEnd/>
          </a:ln>
        </p:spPr>
        <p:txBody>
          <a:bodyPr/>
          <a:lstStyle/>
          <a:p>
            <a:r>
              <a:rPr lang="en-US" sz="1000" b="1">
                <a:solidFill>
                  <a:srgbClr val="FFFFFF"/>
                </a:solidFill>
              </a:rPr>
              <a:t>Minimally Nontraditional</a:t>
            </a:r>
            <a:r>
              <a:rPr lang="en-US" sz="1000">
                <a:solidFill>
                  <a:srgbClr val="FFFFFF"/>
                </a:solidFill>
              </a:rPr>
              <a:t> </a:t>
            </a:r>
            <a:endParaRPr lang="en-US" sz="1100"/>
          </a:p>
          <a:p>
            <a:pPr eaLnBrk="0" hangingPunct="0"/>
            <a:r>
              <a:rPr lang="en-US" sz="1000">
                <a:solidFill>
                  <a:srgbClr val="FFFFFF"/>
                </a:solidFill>
              </a:rPr>
              <a:t>(one characteristic)</a:t>
            </a:r>
            <a:endParaRPr lang="en-US"/>
          </a:p>
        </p:txBody>
      </p:sp>
      <p:sp>
        <p:nvSpPr>
          <p:cNvPr id="44039" name="Text Box 7"/>
          <p:cNvSpPr txBox="1">
            <a:spLocks noChangeArrowheads="1"/>
          </p:cNvSpPr>
          <p:nvPr/>
        </p:nvSpPr>
        <p:spPr bwMode="auto">
          <a:xfrm>
            <a:off x="685800" y="4114800"/>
            <a:ext cx="2171700" cy="381000"/>
          </a:xfrm>
          <a:prstGeom prst="rect">
            <a:avLst/>
          </a:prstGeom>
          <a:solidFill>
            <a:srgbClr val="993300"/>
          </a:solidFill>
          <a:ln w="9525">
            <a:solidFill>
              <a:srgbClr val="000000"/>
            </a:solidFill>
            <a:miter lim="800000"/>
            <a:headEnd/>
            <a:tailEnd/>
          </a:ln>
        </p:spPr>
        <p:txBody>
          <a:bodyPr/>
          <a:lstStyle/>
          <a:p>
            <a:r>
              <a:rPr lang="en-US" sz="1000" b="1" dirty="0">
                <a:solidFill>
                  <a:srgbClr val="FFFFFF"/>
                </a:solidFill>
              </a:rPr>
              <a:t>Moderately Nontraditional </a:t>
            </a:r>
            <a:endParaRPr lang="en-US" sz="1100" dirty="0"/>
          </a:p>
          <a:p>
            <a:pPr eaLnBrk="0" hangingPunct="0"/>
            <a:r>
              <a:rPr lang="en-US" sz="1000" dirty="0">
                <a:solidFill>
                  <a:srgbClr val="FFFFFF"/>
                </a:solidFill>
              </a:rPr>
              <a:t>(two to three characteristics)</a:t>
            </a:r>
            <a:endParaRPr lang="en-US" dirty="0"/>
          </a:p>
        </p:txBody>
      </p:sp>
      <p:sp>
        <p:nvSpPr>
          <p:cNvPr id="44038" name="Text Box 6"/>
          <p:cNvSpPr txBox="1">
            <a:spLocks noChangeArrowheads="1"/>
          </p:cNvSpPr>
          <p:nvPr/>
        </p:nvSpPr>
        <p:spPr bwMode="auto">
          <a:xfrm>
            <a:off x="3276600" y="3048000"/>
            <a:ext cx="2057400" cy="471488"/>
          </a:xfrm>
          <a:prstGeom prst="rect">
            <a:avLst/>
          </a:prstGeom>
          <a:solidFill>
            <a:srgbClr val="993300"/>
          </a:solidFill>
          <a:ln w="9525">
            <a:solidFill>
              <a:srgbClr val="000000"/>
            </a:solidFill>
            <a:miter lim="800000"/>
            <a:headEnd/>
            <a:tailEnd/>
          </a:ln>
        </p:spPr>
        <p:txBody>
          <a:bodyPr/>
          <a:lstStyle/>
          <a:p>
            <a:r>
              <a:rPr lang="en-US" sz="1000" b="1">
                <a:solidFill>
                  <a:srgbClr val="FFFFFF"/>
                </a:solidFill>
              </a:rPr>
              <a:t>Highly Nontraditional</a:t>
            </a:r>
            <a:r>
              <a:rPr lang="en-US" sz="1000">
                <a:solidFill>
                  <a:srgbClr val="FFFFFF"/>
                </a:solidFill>
              </a:rPr>
              <a:t> </a:t>
            </a:r>
            <a:endParaRPr lang="en-US" sz="1100"/>
          </a:p>
          <a:p>
            <a:pPr eaLnBrk="0" hangingPunct="0"/>
            <a:r>
              <a:rPr lang="en-US" sz="1000">
                <a:solidFill>
                  <a:srgbClr val="FFFFFF"/>
                </a:solidFill>
              </a:rPr>
              <a:t>(four or more characteristics)</a:t>
            </a:r>
            <a:endParaRPr lang="en-US"/>
          </a:p>
        </p:txBody>
      </p:sp>
      <p:sp>
        <p:nvSpPr>
          <p:cNvPr id="44041" name="Rectangle 9"/>
          <p:cNvSpPr>
            <a:spLocks noChangeArrowheads="1"/>
          </p:cNvSpPr>
          <p:nvPr/>
        </p:nvSpPr>
        <p:spPr bwMode="auto">
          <a:xfrm>
            <a:off x="0" y="2287588"/>
            <a:ext cx="9144000" cy="0"/>
          </a:xfrm>
          <a:prstGeom prst="rect">
            <a:avLst/>
          </a:prstGeom>
          <a:noFill/>
          <a:ln w="9525">
            <a:noFill/>
            <a:miter lim="800000"/>
            <a:headEnd/>
            <a:tailEnd/>
          </a:ln>
          <a:effectLst/>
        </p:spPr>
        <p:txBody>
          <a:bodyPr wrap="none" lIns="457056" rIns="0" anchor="ctr">
            <a:spAutoFit/>
          </a:bodyPr>
          <a:lstStyle/>
          <a:p>
            <a:endParaRPr lang="en-US"/>
          </a:p>
        </p:txBody>
      </p:sp>
      <p:sp>
        <p:nvSpPr>
          <p:cNvPr id="44043" name="Text Box 11"/>
          <p:cNvSpPr txBox="1">
            <a:spLocks noChangeArrowheads="1"/>
          </p:cNvSpPr>
          <p:nvPr/>
        </p:nvSpPr>
        <p:spPr bwMode="auto">
          <a:xfrm>
            <a:off x="5638800" y="2057400"/>
            <a:ext cx="2743200" cy="4247316"/>
          </a:xfrm>
          <a:prstGeom prst="rect">
            <a:avLst/>
          </a:prstGeom>
          <a:noFill/>
          <a:ln w="9525">
            <a:noFill/>
            <a:miter lim="800000"/>
            <a:headEnd/>
            <a:tailEnd/>
          </a:ln>
          <a:effectLst/>
        </p:spPr>
        <p:txBody>
          <a:bodyPr>
            <a:spAutoFit/>
          </a:bodyPr>
          <a:lstStyle/>
          <a:p>
            <a:r>
              <a:rPr lang="en-US" sz="1600" u="sng" dirty="0"/>
              <a:t>4 </a:t>
            </a:r>
            <a:r>
              <a:rPr lang="en-US" sz="1600" u="sng" dirty="0" smtClean="0"/>
              <a:t>or More</a:t>
            </a:r>
            <a:r>
              <a:rPr lang="en-US" sz="1600" u="sng" dirty="0"/>
              <a:t>:</a:t>
            </a:r>
          </a:p>
          <a:p>
            <a:endParaRPr lang="en-US" sz="1600" u="sng" dirty="0"/>
          </a:p>
          <a:p>
            <a:pPr algn="l">
              <a:buFont typeface="Wingdings" pitchFamily="2" charset="2"/>
              <a:buChar char="q"/>
            </a:pPr>
            <a:r>
              <a:rPr lang="en-US" sz="1400" dirty="0"/>
              <a:t> Delayed enrollment in postsecondary education</a:t>
            </a:r>
          </a:p>
          <a:p>
            <a:pPr algn="l">
              <a:buFont typeface="Wingdings" pitchFamily="2" charset="2"/>
              <a:buNone/>
            </a:pPr>
            <a:endParaRPr lang="en-US" sz="1400" dirty="0"/>
          </a:p>
          <a:p>
            <a:pPr algn="l">
              <a:buFont typeface="Wingdings" pitchFamily="2" charset="2"/>
              <a:buChar char="q"/>
            </a:pPr>
            <a:r>
              <a:rPr lang="en-US" sz="1400" dirty="0"/>
              <a:t> Currently enrolled part-time</a:t>
            </a:r>
          </a:p>
          <a:p>
            <a:pPr algn="l">
              <a:buFont typeface="Wingdings" pitchFamily="2" charset="2"/>
              <a:buNone/>
            </a:pPr>
            <a:endParaRPr lang="en-US" sz="1400" dirty="0"/>
          </a:p>
          <a:p>
            <a:pPr algn="l">
              <a:buFont typeface="Wingdings" pitchFamily="2" charset="2"/>
              <a:buChar char="q"/>
            </a:pPr>
            <a:r>
              <a:rPr lang="en-US" sz="1400" dirty="0"/>
              <a:t> Financially independent of parent(s)</a:t>
            </a:r>
          </a:p>
          <a:p>
            <a:pPr algn="l">
              <a:buFont typeface="Wingdings" pitchFamily="2" charset="2"/>
              <a:buChar char="q"/>
            </a:pPr>
            <a:endParaRPr lang="en-US" sz="1400" dirty="0"/>
          </a:p>
          <a:p>
            <a:pPr algn="l">
              <a:buFont typeface="Wingdings" pitchFamily="2" charset="2"/>
              <a:buChar char="q"/>
            </a:pPr>
            <a:r>
              <a:rPr lang="en-US" sz="1400" dirty="0"/>
              <a:t> Currently works full time </a:t>
            </a:r>
          </a:p>
          <a:p>
            <a:pPr algn="l">
              <a:buFont typeface="Wingdings" pitchFamily="2" charset="2"/>
              <a:buChar char="q"/>
            </a:pPr>
            <a:endParaRPr lang="en-US" sz="1400" dirty="0"/>
          </a:p>
          <a:p>
            <a:pPr algn="l">
              <a:buFont typeface="Wingdings" pitchFamily="2" charset="2"/>
              <a:buChar char="q"/>
            </a:pPr>
            <a:r>
              <a:rPr lang="en-US" sz="1400" dirty="0"/>
              <a:t> Have dependents other than a spouse</a:t>
            </a:r>
          </a:p>
          <a:p>
            <a:pPr algn="l">
              <a:buFont typeface="Wingdings" pitchFamily="2" charset="2"/>
              <a:buChar char="q"/>
            </a:pPr>
            <a:endParaRPr lang="en-US" sz="1400" dirty="0"/>
          </a:p>
          <a:p>
            <a:pPr algn="l">
              <a:buFont typeface="Wingdings" pitchFamily="2" charset="2"/>
              <a:buChar char="q"/>
            </a:pPr>
            <a:r>
              <a:rPr lang="en-US" sz="1400" dirty="0"/>
              <a:t> Is a single parent</a:t>
            </a:r>
          </a:p>
          <a:p>
            <a:pPr algn="l">
              <a:buFont typeface="Wingdings" pitchFamily="2" charset="2"/>
              <a:buChar char="q"/>
            </a:pPr>
            <a:endParaRPr lang="en-US" sz="1400" dirty="0"/>
          </a:p>
          <a:p>
            <a:pPr algn="l">
              <a:buFont typeface="Wingdings" pitchFamily="2" charset="2"/>
              <a:buChar char="q"/>
            </a:pPr>
            <a:r>
              <a:rPr lang="en-US" sz="1400" dirty="0"/>
              <a:t> Did not receive a standard high school diploma (got a GED)</a:t>
            </a:r>
          </a:p>
        </p:txBody>
      </p:sp>
      <p:sp>
        <p:nvSpPr>
          <p:cNvPr id="44044" name="Text Box 12"/>
          <p:cNvSpPr txBox="1">
            <a:spLocks noChangeArrowheads="1"/>
          </p:cNvSpPr>
          <p:nvPr/>
        </p:nvSpPr>
        <p:spPr bwMode="auto">
          <a:xfrm>
            <a:off x="1295400" y="2514600"/>
            <a:ext cx="4267200" cy="630942"/>
          </a:xfrm>
          <a:prstGeom prst="rect">
            <a:avLst/>
          </a:prstGeom>
          <a:noFill/>
          <a:ln w="9525">
            <a:noFill/>
            <a:miter lim="800000"/>
            <a:headEnd/>
            <a:tailEnd/>
          </a:ln>
          <a:effectLst/>
        </p:spPr>
        <p:txBody>
          <a:bodyPr>
            <a:spAutoFit/>
          </a:bodyPr>
          <a:lstStyle/>
          <a:p>
            <a:r>
              <a:rPr lang="en-US" sz="1400" b="1" dirty="0"/>
              <a:t>11% attain a Bachelor’s degree </a:t>
            </a:r>
            <a:r>
              <a:rPr lang="en-US" sz="1200" b="1" dirty="0"/>
              <a:t>(NCES, 2002)</a:t>
            </a:r>
          </a:p>
          <a:p>
            <a:pPr>
              <a:spcBef>
                <a:spcPct val="50000"/>
              </a:spcBef>
            </a:pPr>
            <a:endParaRPr lang="en-US" sz="1400" b="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D16349"/>
                </a:solidFill>
              </a:rPr>
              <a:t>Participants </a:t>
            </a:r>
            <a:r>
              <a:rPr lang="en-US" sz="2800" dirty="0" smtClean="0">
                <a:solidFill>
                  <a:srgbClr val="D16349"/>
                </a:solidFill>
              </a:rPr>
              <a:t>(13)</a:t>
            </a:r>
            <a:endParaRPr lang="en-US" sz="2800" dirty="0">
              <a:solidFill>
                <a:srgbClr val="D16349"/>
              </a:solidFill>
            </a:endParaRPr>
          </a:p>
        </p:txBody>
      </p:sp>
      <p:graphicFrame>
        <p:nvGraphicFramePr>
          <p:cNvPr id="4" name="Table 3"/>
          <p:cNvGraphicFramePr>
            <a:graphicFrameLocks noGrp="1"/>
          </p:cNvGraphicFramePr>
          <p:nvPr/>
        </p:nvGraphicFramePr>
        <p:xfrm>
          <a:off x="304800" y="1600200"/>
          <a:ext cx="5410198" cy="3962403"/>
        </p:xfrm>
        <a:graphic>
          <a:graphicData uri="http://schemas.openxmlformats.org/drawingml/2006/table">
            <a:tbl>
              <a:tblPr/>
              <a:tblGrid>
                <a:gridCol w="607461"/>
                <a:gridCol w="607461"/>
                <a:gridCol w="607461"/>
                <a:gridCol w="809947"/>
                <a:gridCol w="974468"/>
                <a:gridCol w="901700"/>
                <a:gridCol w="901700"/>
              </a:tblGrid>
              <a:tr h="768652">
                <a:tc>
                  <a:txBody>
                    <a:bodyPr/>
                    <a:lstStyle/>
                    <a:p>
                      <a:pPr algn="ctr" fontAlgn="b"/>
                      <a:r>
                        <a:rPr lang="en-US" sz="1100" b="1" i="0" u="none" strike="noStrike" dirty="0">
                          <a:solidFill>
                            <a:schemeClr val="bg1"/>
                          </a:solidFill>
                          <a:latin typeface="Calibri"/>
                        </a:rPr>
                        <a:t>Age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5">
                        <a:lumMod val="60000"/>
                        <a:lumOff val="40000"/>
                      </a:schemeClr>
                    </a:solidFill>
                  </a:tcPr>
                </a:tc>
                <a:tc>
                  <a:txBody>
                    <a:bodyPr/>
                    <a:lstStyle/>
                    <a:p>
                      <a:pPr algn="ctr" fontAlgn="b"/>
                      <a:r>
                        <a:rPr lang="en-US" sz="1100" b="1" i="0" u="none" strike="noStrike" dirty="0">
                          <a:solidFill>
                            <a:schemeClr val="bg1"/>
                          </a:solidFill>
                          <a:latin typeface="Calibri"/>
                        </a:rPr>
                        <a:t>Gender</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5">
                        <a:lumMod val="60000"/>
                        <a:lumOff val="40000"/>
                      </a:schemeClr>
                    </a:solidFill>
                  </a:tcPr>
                </a:tc>
                <a:tc>
                  <a:txBody>
                    <a:bodyPr/>
                    <a:lstStyle/>
                    <a:p>
                      <a:pPr algn="ctr" fontAlgn="b"/>
                      <a:r>
                        <a:rPr lang="en-US" sz="1100" b="1" i="0" u="none" strike="noStrike" dirty="0">
                          <a:solidFill>
                            <a:schemeClr val="bg1"/>
                          </a:solidFill>
                          <a:latin typeface="Calibri"/>
                        </a:rPr>
                        <a:t>Race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5">
                        <a:lumMod val="60000"/>
                        <a:lumOff val="40000"/>
                      </a:schemeClr>
                    </a:solidFill>
                  </a:tcPr>
                </a:tc>
                <a:tc>
                  <a:txBody>
                    <a:bodyPr/>
                    <a:lstStyle/>
                    <a:p>
                      <a:pPr algn="ctr" fontAlgn="b"/>
                      <a:r>
                        <a:rPr lang="en-US" sz="1100" b="1" i="0" u="none" strike="noStrike" dirty="0">
                          <a:solidFill>
                            <a:schemeClr val="bg1"/>
                          </a:solidFill>
                          <a:latin typeface="Calibri"/>
                        </a:rPr>
                        <a:t>Discipline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5">
                        <a:lumMod val="60000"/>
                        <a:lumOff val="40000"/>
                      </a:schemeClr>
                    </a:solidFill>
                  </a:tcPr>
                </a:tc>
                <a:tc>
                  <a:txBody>
                    <a:bodyPr/>
                    <a:lstStyle/>
                    <a:p>
                      <a:pPr algn="ctr" fontAlgn="b"/>
                      <a:r>
                        <a:rPr lang="en-US" sz="1100" b="1" i="0" u="none" strike="noStrike" dirty="0">
                          <a:solidFill>
                            <a:schemeClr val="bg1"/>
                          </a:solidFill>
                          <a:latin typeface="Calibri"/>
                        </a:rPr>
                        <a:t>NCES </a:t>
                      </a:r>
                      <a:r>
                        <a:rPr lang="en-US" sz="1100" b="1" i="0" u="none" strike="noStrike" dirty="0" smtClean="0">
                          <a:solidFill>
                            <a:schemeClr val="bg1"/>
                          </a:solidFill>
                          <a:latin typeface="Calibri"/>
                        </a:rPr>
                        <a:t>Nontraditional Characteristics </a:t>
                      </a:r>
                      <a:endParaRPr lang="en-US" sz="1100" b="1" i="0" u="none" strike="noStrike" dirty="0">
                        <a:solidFill>
                          <a:schemeClr val="bg1"/>
                        </a:solidFill>
                        <a:latin typeface="Calibri"/>
                      </a:endParaRP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5">
                        <a:lumMod val="60000"/>
                        <a:lumOff val="40000"/>
                      </a:schemeClr>
                    </a:solidFill>
                  </a:tcPr>
                </a:tc>
                <a:tc>
                  <a:txBody>
                    <a:bodyPr/>
                    <a:lstStyle/>
                    <a:p>
                      <a:pPr algn="ctr" fontAlgn="b"/>
                      <a:r>
                        <a:rPr lang="en-US" sz="1100" b="1" i="0" u="none" strike="noStrike" dirty="0">
                          <a:solidFill>
                            <a:schemeClr val="bg1"/>
                          </a:solidFill>
                          <a:latin typeface="Calibri"/>
                        </a:rPr>
                        <a:t>Work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5">
                        <a:lumMod val="60000"/>
                        <a:lumOff val="40000"/>
                      </a:schemeClr>
                    </a:solidFill>
                  </a:tcPr>
                </a:tc>
                <a:tc>
                  <a:txBody>
                    <a:bodyPr/>
                    <a:lstStyle/>
                    <a:p>
                      <a:pPr algn="ctr" fontAlgn="b"/>
                      <a:r>
                        <a:rPr lang="en-US" sz="1100" b="1" i="0" u="none" strike="noStrike" dirty="0">
                          <a:solidFill>
                            <a:schemeClr val="bg1"/>
                          </a:solidFill>
                          <a:latin typeface="Calibri"/>
                        </a:rPr>
                        <a:t>Course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5">
                        <a:lumMod val="60000"/>
                        <a:lumOff val="40000"/>
                      </a:schemeClr>
                    </a:solidFill>
                  </a:tcPr>
                </a:tc>
              </a:tr>
              <a:tr h="384327">
                <a:tc>
                  <a:txBody>
                    <a:bodyPr/>
                    <a:lstStyle/>
                    <a:p>
                      <a:pPr algn="ctr" fontAlgn="b"/>
                      <a:r>
                        <a:rPr lang="en-US" sz="1100" b="0" i="0" u="none" strike="noStrike" dirty="0">
                          <a:solidFill>
                            <a:schemeClr val="bg1"/>
                          </a:solidFill>
                          <a:latin typeface="Calibri"/>
                        </a:rPr>
                        <a:t>50</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M</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Psychology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Utility Co Manager</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Internship</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a:solidFill>
                            <a:schemeClr val="bg1"/>
                          </a:solidFill>
                          <a:latin typeface="Calibri"/>
                        </a:rPr>
                        <a:t>50</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F</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Gerontology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5</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Waitress</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384327">
                <a:tc>
                  <a:txBody>
                    <a:bodyPr/>
                    <a:lstStyle/>
                    <a:p>
                      <a:pPr algn="ctr" fontAlgn="b"/>
                      <a:r>
                        <a:rPr lang="en-US" sz="1100" b="0" i="0" u="none" strike="noStrike" dirty="0">
                          <a:solidFill>
                            <a:schemeClr val="bg1"/>
                          </a:solidFill>
                          <a:latin typeface="Calibri"/>
                        </a:rPr>
                        <a:t>49</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F</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B</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Criminal Justice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Office Worker</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dirty="0">
                          <a:solidFill>
                            <a:schemeClr val="bg1"/>
                          </a:solidFill>
                          <a:latin typeface="Calibri"/>
                        </a:rPr>
                        <a:t>48</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F</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Nursing</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6</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Nurse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Online 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dirty="0">
                          <a:solidFill>
                            <a:schemeClr val="bg1"/>
                          </a:solidFill>
                          <a:latin typeface="Calibri"/>
                        </a:rPr>
                        <a:t>42</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F</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Social Work</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5</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Retail</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dirty="0">
                          <a:solidFill>
                            <a:schemeClr val="bg1"/>
                          </a:solidFill>
                          <a:latin typeface="Calibri"/>
                        </a:rPr>
                        <a:t>42</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Photography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Technician</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dirty="0">
                          <a:solidFill>
                            <a:schemeClr val="bg1"/>
                          </a:solidFill>
                          <a:latin typeface="Calibri"/>
                        </a:rPr>
                        <a:t>41</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B</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Management</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Military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dirty="0">
                          <a:solidFill>
                            <a:schemeClr val="bg1"/>
                          </a:solidFill>
                          <a:latin typeface="Calibri"/>
                        </a:rPr>
                        <a:t>40</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F</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Psychology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5</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Consultant</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err="1">
                          <a:solidFill>
                            <a:schemeClr val="bg1"/>
                          </a:solidFill>
                          <a:latin typeface="Calibri"/>
                        </a:rPr>
                        <a:t>vol</a:t>
                      </a:r>
                      <a:r>
                        <a:rPr lang="en-US" sz="1100" b="0" i="0" u="none" strike="noStrike" dirty="0">
                          <a:solidFill>
                            <a:schemeClr val="bg1"/>
                          </a:solidFill>
                          <a:latin typeface="Calibri"/>
                        </a:rPr>
                        <a:t>/s-l hybrid</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dirty="0">
                          <a:solidFill>
                            <a:schemeClr val="bg1"/>
                          </a:solidFill>
                          <a:latin typeface="Calibri"/>
                        </a:rPr>
                        <a:t>39</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Education</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Cook</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pre-practicum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dirty="0">
                          <a:solidFill>
                            <a:schemeClr val="bg1"/>
                          </a:solidFill>
                          <a:latin typeface="Calibri"/>
                        </a:rPr>
                        <a:t>39</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Multi</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History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6</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Cook</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347815">
                <a:tc>
                  <a:txBody>
                    <a:bodyPr/>
                    <a:lstStyle/>
                    <a:p>
                      <a:pPr algn="ctr" fontAlgn="b"/>
                      <a:r>
                        <a:rPr lang="en-US" sz="1100" b="0" i="0" u="none" strike="noStrike" dirty="0">
                          <a:solidFill>
                            <a:schemeClr val="bg1"/>
                          </a:solidFill>
                          <a:latin typeface="Calibri"/>
                        </a:rPr>
                        <a:t>38</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M</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Computer Science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Technician</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Capstone 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347815">
                <a:tc>
                  <a:txBody>
                    <a:bodyPr/>
                    <a:lstStyle/>
                    <a:p>
                      <a:pPr algn="ctr" fontAlgn="b"/>
                      <a:r>
                        <a:rPr lang="en-US" sz="1100" b="0" i="0" u="none" strike="noStrike" dirty="0">
                          <a:solidFill>
                            <a:schemeClr val="bg1"/>
                          </a:solidFill>
                          <a:latin typeface="Calibri"/>
                        </a:rPr>
                        <a:t>34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F</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B</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Psychology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Psych Unit Worker</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chemeClr val="bg1"/>
                          </a:solidFill>
                          <a:latin typeface="Calibri"/>
                        </a:rPr>
                        <a:t>s-l </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r h="192163">
                <a:tc>
                  <a:txBody>
                    <a:bodyPr/>
                    <a:lstStyle/>
                    <a:p>
                      <a:pPr algn="ctr" fontAlgn="b"/>
                      <a:r>
                        <a:rPr lang="en-US" sz="1100" b="0" i="0" u="none" strike="noStrike">
                          <a:solidFill>
                            <a:schemeClr val="bg1"/>
                          </a:solidFill>
                          <a:latin typeface="Calibri"/>
                        </a:rPr>
                        <a:t>30</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F</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W</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Psychology</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4</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a:solidFill>
                            <a:schemeClr val="bg1"/>
                          </a:solidFill>
                          <a:latin typeface="Calibri"/>
                        </a:rPr>
                        <a:t>Child Care</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c>
                  <a:txBody>
                    <a:bodyPr/>
                    <a:lstStyle/>
                    <a:p>
                      <a:pPr algn="ctr" fontAlgn="b"/>
                      <a:r>
                        <a:rPr lang="en-US" sz="1100" b="0" i="0" u="none" strike="noStrike" dirty="0" err="1">
                          <a:solidFill>
                            <a:schemeClr val="bg1"/>
                          </a:solidFill>
                          <a:latin typeface="Calibri"/>
                        </a:rPr>
                        <a:t>vol</a:t>
                      </a:r>
                      <a:r>
                        <a:rPr lang="en-US" sz="1100" b="0" i="0" u="none" strike="noStrike" dirty="0">
                          <a:solidFill>
                            <a:schemeClr val="bg1"/>
                          </a:solidFill>
                          <a:latin typeface="Calibri"/>
                        </a:rPr>
                        <a:t>/s-l hybrid</a:t>
                      </a:r>
                    </a:p>
                  </a:txBody>
                  <a:tcPr marL="9525" marR="9525" marT="9525" marB="0" anchor="b">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tx1"/>
                    </a:solidFill>
                  </a:tcPr>
                </a:tc>
              </a:tr>
            </a:tbl>
          </a:graphicData>
        </a:graphic>
      </p:graphicFrame>
      <p:graphicFrame>
        <p:nvGraphicFramePr>
          <p:cNvPr id="9" name="Table 8"/>
          <p:cNvGraphicFramePr>
            <a:graphicFrameLocks noGrp="1"/>
          </p:cNvGraphicFramePr>
          <p:nvPr/>
        </p:nvGraphicFramePr>
        <p:xfrm>
          <a:off x="5867400" y="3962400"/>
          <a:ext cx="3048000" cy="1904998"/>
        </p:xfrm>
        <a:graphic>
          <a:graphicData uri="http://schemas.openxmlformats.org/drawingml/2006/table">
            <a:tbl>
              <a:tblPr/>
              <a:tblGrid>
                <a:gridCol w="682070"/>
                <a:gridCol w="1364140"/>
                <a:gridCol w="1001790"/>
              </a:tblGrid>
              <a:tr h="210497">
                <a:tc gridSpan="3">
                  <a:txBody>
                    <a:bodyPr/>
                    <a:lstStyle/>
                    <a:p>
                      <a:pPr algn="ctr" fontAlgn="b"/>
                      <a:r>
                        <a:rPr lang="en-US" sz="1100" b="1" i="0" u="none" strike="noStrike" dirty="0">
                          <a:solidFill>
                            <a:srgbClr val="000000"/>
                          </a:solidFill>
                          <a:latin typeface="Calibri"/>
                        </a:rPr>
                        <a:t>NCES Characteristics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hMerge="1">
                  <a:txBody>
                    <a:bodyPr/>
                    <a:lstStyle/>
                    <a:p>
                      <a:endParaRPr lang="en-US"/>
                    </a:p>
                  </a:txBody>
                  <a:tcPr/>
                </a:tc>
                <a:tc hMerge="1">
                  <a:txBody>
                    <a:bodyPr/>
                    <a:lstStyle/>
                    <a:p>
                      <a:endParaRPr lang="en-US"/>
                    </a:p>
                  </a:txBody>
                  <a:tcPr/>
                </a:tc>
              </a:tr>
              <a:tr h="210497">
                <a:tc>
                  <a:txBody>
                    <a:bodyPr/>
                    <a:lstStyle/>
                    <a:p>
                      <a:pPr algn="ctr" fontAlgn="b"/>
                      <a:r>
                        <a:rPr lang="en-US" sz="1100" b="0" i="0" u="none" strike="noStrike">
                          <a:solidFill>
                            <a:srgbClr val="000000"/>
                          </a:solidFill>
                          <a:latin typeface="Calibri"/>
                        </a:rPr>
                        <a:t>13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dirty="0">
                          <a:solidFill>
                            <a:srgbClr val="000000"/>
                          </a:solidFill>
                          <a:latin typeface="Calibri"/>
                        </a:rPr>
                        <a:t>Ages 30-50</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r>
              <a:tr h="210497">
                <a:tc>
                  <a:txBody>
                    <a:bodyPr/>
                    <a:lstStyle/>
                    <a:p>
                      <a:pPr algn="ctr" fontAlgn="b"/>
                      <a:r>
                        <a:rPr lang="en-US" sz="1100" b="0" i="0" u="none" strike="noStrike">
                          <a:solidFill>
                            <a:srgbClr val="000000"/>
                          </a:solidFill>
                          <a:latin typeface="Calibri"/>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a:solidFill>
                            <a:srgbClr val="000000"/>
                          </a:solidFill>
                          <a:latin typeface="Calibri"/>
                        </a:rPr>
                        <a:t>Works Full Time</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r>
              <a:tr h="210497">
                <a:tc>
                  <a:txBody>
                    <a:bodyPr/>
                    <a:lstStyle/>
                    <a:p>
                      <a:pPr algn="ctr" fontAlgn="b"/>
                      <a:r>
                        <a:rPr lang="en-US" sz="1100" b="0" i="0" u="none" strike="noStrike">
                          <a:solidFill>
                            <a:srgbClr val="000000"/>
                          </a:solidFill>
                          <a:latin typeface="Calibri"/>
                        </a:rPr>
                        <a:t>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dirty="0">
                          <a:solidFill>
                            <a:srgbClr val="000000"/>
                          </a:solidFill>
                          <a:latin typeface="Calibri"/>
                        </a:rPr>
                        <a:t>College Part Time</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r>
              <a:tr h="210497">
                <a:tc>
                  <a:txBody>
                    <a:bodyPr/>
                    <a:lstStyle/>
                    <a:p>
                      <a:pPr algn="ctr" fontAlgn="b"/>
                      <a:r>
                        <a:rPr lang="en-US" sz="1100" b="0" i="0" u="none" strike="noStrike">
                          <a:solidFill>
                            <a:srgbClr val="000000"/>
                          </a:solidFill>
                          <a:latin typeface="Calibri"/>
                        </a:rPr>
                        <a:t>12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gridSpan="2">
                  <a:txBody>
                    <a:bodyPr/>
                    <a:lstStyle/>
                    <a:p>
                      <a:pPr algn="l" fontAlgn="b"/>
                      <a:r>
                        <a:rPr lang="en-US" sz="1100" b="0" i="0" u="none" strike="noStrike" dirty="0">
                          <a:solidFill>
                            <a:srgbClr val="000000"/>
                          </a:solidFill>
                          <a:latin typeface="Calibri"/>
                        </a:rPr>
                        <a:t>Financially independent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hMerge="1">
                  <a:txBody>
                    <a:bodyPr/>
                    <a:lstStyle/>
                    <a:p>
                      <a:endParaRPr lang="en-US"/>
                    </a:p>
                  </a:txBody>
                  <a:tcPr/>
                </a:tc>
              </a:tr>
              <a:tr h="210497">
                <a:tc>
                  <a:txBody>
                    <a:bodyPr/>
                    <a:lstStyle/>
                    <a:p>
                      <a:pPr algn="ctr" fontAlgn="b"/>
                      <a:r>
                        <a:rPr lang="en-US" sz="1100" b="0" i="0" u="none" strike="noStrike">
                          <a:solidFill>
                            <a:srgbClr val="000000"/>
                          </a:solidFill>
                          <a:latin typeface="Calibri"/>
                        </a:rPr>
                        <a:t>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gridSpan="2">
                  <a:txBody>
                    <a:bodyPr/>
                    <a:lstStyle/>
                    <a:p>
                      <a:pPr algn="l" fontAlgn="b"/>
                      <a:r>
                        <a:rPr lang="en-US" sz="1100" b="0" i="0" u="none" strike="noStrike" dirty="0">
                          <a:solidFill>
                            <a:srgbClr val="000000"/>
                          </a:solidFill>
                          <a:latin typeface="Calibri"/>
                        </a:rPr>
                        <a:t>Has dependents other than spouse</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hMerge="1">
                  <a:txBody>
                    <a:bodyPr/>
                    <a:lstStyle/>
                    <a:p>
                      <a:endParaRPr lang="en-US"/>
                    </a:p>
                  </a:txBody>
                  <a:tcPr/>
                </a:tc>
              </a:tr>
              <a:tr h="210497">
                <a:tc>
                  <a:txBody>
                    <a:bodyPr/>
                    <a:lstStyle/>
                    <a:p>
                      <a:pPr algn="ctr" fontAlgn="b"/>
                      <a:r>
                        <a:rPr lang="en-US" sz="1100" b="0" i="0" u="none" strike="noStrike">
                          <a:solidFill>
                            <a:srgbClr val="000000"/>
                          </a:solidFill>
                          <a:latin typeface="Calibri"/>
                        </a:rPr>
                        <a:t>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gridSpan="2">
                  <a:txBody>
                    <a:bodyPr/>
                    <a:lstStyle/>
                    <a:p>
                      <a:pPr algn="l" fontAlgn="b"/>
                      <a:r>
                        <a:rPr lang="en-US" sz="1100" b="0" i="0" u="none" strike="noStrike" dirty="0">
                          <a:solidFill>
                            <a:srgbClr val="000000"/>
                          </a:solidFill>
                          <a:latin typeface="Calibri"/>
                        </a:rPr>
                        <a:t>No standard high school diploma</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hMerge="1">
                  <a:txBody>
                    <a:bodyPr/>
                    <a:lstStyle/>
                    <a:p>
                      <a:endParaRPr lang="en-US"/>
                    </a:p>
                  </a:txBody>
                  <a:tcPr/>
                </a:tc>
              </a:tr>
              <a:tr h="210497">
                <a:tc>
                  <a:txBody>
                    <a:bodyPr/>
                    <a:lstStyle/>
                    <a:p>
                      <a:pPr algn="ctr" fontAlgn="b"/>
                      <a:r>
                        <a:rPr lang="en-US" sz="1100" b="0" i="0" u="none" strike="noStrike">
                          <a:solidFill>
                            <a:srgbClr val="000000"/>
                          </a:solidFill>
                          <a:latin typeface="Calibri"/>
                        </a:rPr>
                        <a:t>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a:solidFill>
                            <a:srgbClr val="000000"/>
                          </a:solidFill>
                          <a:latin typeface="Calibri"/>
                        </a:rPr>
                        <a:t>Single Parent</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75000"/>
                      </a:schemeClr>
                    </a:solidFill>
                  </a:tcPr>
                </a:tc>
              </a:tr>
              <a:tr h="221022">
                <a:tc>
                  <a:txBody>
                    <a:bodyPr/>
                    <a:lstStyle/>
                    <a:p>
                      <a:pPr algn="ctr" fontAlgn="b"/>
                      <a:r>
                        <a:rPr lang="en-US" sz="1100" b="0" i="0" u="none" strike="noStrike">
                          <a:solidFill>
                            <a:srgbClr val="000000"/>
                          </a:solidFill>
                          <a:latin typeface="Calibri"/>
                        </a:rPr>
                        <a:t>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a:solidFill>
                            <a:srgbClr val="000000"/>
                          </a:solidFill>
                          <a:latin typeface="Calibri"/>
                        </a:rPr>
                        <a:t>Delayed college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l" fontAlgn="b"/>
                      <a:r>
                        <a:rPr lang="en-US" sz="11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r>
            </a:tbl>
          </a:graphicData>
        </a:graphic>
      </p:graphicFrame>
      <p:graphicFrame>
        <p:nvGraphicFramePr>
          <p:cNvPr id="10" name="Table 9"/>
          <p:cNvGraphicFramePr>
            <a:graphicFrameLocks noGrp="1"/>
          </p:cNvGraphicFramePr>
          <p:nvPr/>
        </p:nvGraphicFramePr>
        <p:xfrm>
          <a:off x="6324600" y="2133600"/>
          <a:ext cx="2362200" cy="1148715"/>
        </p:xfrm>
        <a:graphic>
          <a:graphicData uri="http://schemas.openxmlformats.org/drawingml/2006/table">
            <a:tbl>
              <a:tblPr/>
              <a:tblGrid>
                <a:gridCol w="1337094"/>
                <a:gridCol w="1025106"/>
              </a:tblGrid>
              <a:tr h="0">
                <a:tc gridSpan="2">
                  <a:txBody>
                    <a:bodyPr/>
                    <a:lstStyle/>
                    <a:p>
                      <a:pPr algn="ctr" fontAlgn="b"/>
                      <a:r>
                        <a:rPr lang="en-US" sz="1100" b="1" i="0" u="none" strike="noStrike">
                          <a:solidFill>
                            <a:srgbClr val="000000"/>
                          </a:solidFill>
                          <a:latin typeface="Calibri"/>
                        </a:rPr>
                        <a:t>11=1st s/l course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60000"/>
                        <a:lumOff val="40000"/>
                      </a:schemeClr>
                    </a:solidFill>
                  </a:tcPr>
                </a:tc>
                <a:tc hMerge="1">
                  <a:txBody>
                    <a:bodyPr/>
                    <a:lstStyle/>
                    <a:p>
                      <a:endParaRPr lang="en-US"/>
                    </a:p>
                  </a:txBody>
                  <a:tcPr/>
                </a:tc>
              </a:tr>
              <a:tr h="323850">
                <a:tc>
                  <a:txBody>
                    <a:bodyPr/>
                    <a:lstStyle/>
                    <a:p>
                      <a:pPr algn="l" fontAlgn="b"/>
                      <a:r>
                        <a:rPr lang="en-US" sz="1100" b="0" i="0" u="none" strike="noStrike">
                          <a:solidFill>
                            <a:srgbClr val="000000"/>
                          </a:solidFill>
                          <a:latin typeface="Calibri"/>
                        </a:rPr>
                        <a:t>5=Senior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l" fontAlgn="b"/>
                      <a:r>
                        <a:rPr lang="en-US" sz="1100" b="0" i="0" u="none" strike="noStrike">
                          <a:solidFill>
                            <a:srgbClr val="000000"/>
                          </a:solidFill>
                          <a:latin typeface="Calibri"/>
                        </a:rPr>
                        <a:t>3= Jun/Senior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60000"/>
                        <a:lumOff val="40000"/>
                      </a:schemeClr>
                    </a:solidFill>
                  </a:tcPr>
                </a:tc>
              </a:tr>
              <a:tr h="323850">
                <a:tc>
                  <a:txBody>
                    <a:bodyPr/>
                    <a:lstStyle/>
                    <a:p>
                      <a:pPr algn="l" fontAlgn="b"/>
                      <a:r>
                        <a:rPr lang="en-US" sz="1100" b="0" i="0" u="none" strike="noStrike">
                          <a:solidFill>
                            <a:srgbClr val="000000"/>
                          </a:solidFill>
                          <a:latin typeface="Calibri"/>
                        </a:rPr>
                        <a:t>2 = Soph/Junior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l" fontAlgn="b"/>
                      <a:r>
                        <a:rPr lang="en-US" sz="1100" b="0" i="0" u="none" strike="noStrike">
                          <a:solidFill>
                            <a:srgbClr val="000000"/>
                          </a:solidFill>
                          <a:latin typeface="Calibri"/>
                        </a:rPr>
                        <a:t>1=First Year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60000"/>
                        <a:lumOff val="40000"/>
                      </a:schemeClr>
                    </a:solidFill>
                  </a:tcPr>
                </a:tc>
              </a:tr>
              <a:tr h="323850">
                <a:tc gridSpan="2">
                  <a:txBody>
                    <a:bodyPr/>
                    <a:lstStyle/>
                    <a:p>
                      <a:pPr algn="ctr" fontAlgn="b"/>
                      <a:r>
                        <a:rPr lang="en-US" sz="1100" b="0" i="0" u="none" strike="noStrike" dirty="0">
                          <a:solidFill>
                            <a:srgbClr val="000000"/>
                          </a:solidFill>
                          <a:latin typeface="Calibri"/>
                        </a:rPr>
                        <a:t>2= Junior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60000"/>
                        <a:lumOff val="40000"/>
                      </a:schemeClr>
                    </a:solid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836611"/>
          </a:xfrm>
        </p:spPr>
        <p:txBody>
          <a:bodyPr>
            <a:normAutofit fontScale="90000"/>
          </a:bodyPr>
          <a:lstStyle/>
          <a:p>
            <a:r>
              <a:rPr lang="en-US" dirty="0" smtClean="0">
                <a:solidFill>
                  <a:schemeClr val="accent5">
                    <a:lumMod val="60000"/>
                    <a:lumOff val="40000"/>
                  </a:schemeClr>
                </a:solidFill>
              </a:rPr>
              <a:t>Connected Knowing Adults Bring: </a:t>
            </a:r>
            <a:br>
              <a:rPr lang="en-US" dirty="0" smtClean="0">
                <a:solidFill>
                  <a:schemeClr val="accent5">
                    <a:lumMod val="60000"/>
                    <a:lumOff val="40000"/>
                  </a:schemeClr>
                </a:solidFill>
              </a:rPr>
            </a:br>
            <a:r>
              <a:rPr lang="en-US" sz="3200" dirty="0" smtClean="0">
                <a:solidFill>
                  <a:srgbClr val="D16349"/>
                </a:solidFill>
              </a:rPr>
              <a:t>Convergence </a:t>
            </a:r>
            <a:r>
              <a:rPr lang="en-US" sz="3200" dirty="0">
                <a:solidFill>
                  <a:srgbClr val="D16349"/>
                </a:solidFill>
              </a:rPr>
              <a:t>of Life Experience, Past &amp; Current</a:t>
            </a:r>
            <a:r>
              <a:rPr lang="en-US" dirty="0"/>
              <a:t/>
            </a:r>
            <a:br>
              <a:rPr lang="en-US" dirty="0"/>
            </a:br>
            <a:endParaRPr lang="en-US" dirty="0">
              <a:solidFill>
                <a:schemeClr val="accent5">
                  <a:lumMod val="60000"/>
                  <a:lumOff val="40000"/>
                </a:schemeClr>
              </a:solidFill>
            </a:endParaRPr>
          </a:p>
        </p:txBody>
      </p:sp>
      <p:sp>
        <p:nvSpPr>
          <p:cNvPr id="3" name="Text Placeholder 2"/>
          <p:cNvSpPr>
            <a:spLocks noGrp="1"/>
          </p:cNvSpPr>
          <p:nvPr>
            <p:ph type="body" sz="quarter" idx="10"/>
          </p:nvPr>
        </p:nvSpPr>
        <p:spPr>
          <a:xfrm>
            <a:off x="381000" y="1676400"/>
            <a:ext cx="8382000" cy="2252924"/>
          </a:xfrm>
        </p:spPr>
        <p:txBody>
          <a:bodyPr/>
          <a:lstStyle/>
          <a:p>
            <a:r>
              <a:rPr lang="en-US" dirty="0" smtClean="0"/>
              <a:t>History of Challenge</a:t>
            </a:r>
          </a:p>
          <a:p>
            <a:pPr lvl="2"/>
            <a:r>
              <a:rPr lang="en-US" dirty="0" smtClean="0"/>
              <a:t>Lack of Family Support/Discouragement, Perceived Academic Failure, Health/Social Challenges, Immigration, Recovery, Juvenile Justice involvement, Disability, Unplanned Pregnancies, Job Loss</a:t>
            </a:r>
          </a:p>
          <a:p>
            <a:pPr lvl="2"/>
            <a:r>
              <a:rPr lang="en-US" dirty="0" smtClean="0"/>
              <a:t>Know them…</a:t>
            </a:r>
          </a:p>
        </p:txBody>
      </p:sp>
      <p:sp>
        <p:nvSpPr>
          <p:cNvPr id="12" name="TextBox 11"/>
          <p:cNvSpPr txBox="1"/>
          <p:nvPr/>
        </p:nvSpPr>
        <p:spPr>
          <a:xfrm>
            <a:off x="228600" y="4648200"/>
            <a:ext cx="5334000" cy="1631216"/>
          </a:xfrm>
          <a:prstGeom prst="rect">
            <a:avLst/>
          </a:prstGeom>
          <a:noFill/>
        </p:spPr>
        <p:txBody>
          <a:bodyPr wrap="square" rtlCol="0">
            <a:spAutoFit/>
          </a:bodyPr>
          <a:lstStyle/>
          <a:p>
            <a:pPr marL="0" lvl="1" algn="ctr" defTabSz="914099"/>
            <a:r>
              <a:rPr lang="en-US" sz="2000" b="1" dirty="0" smtClean="0">
                <a:solidFill>
                  <a:schemeClr val="accent1">
                    <a:lumMod val="75000"/>
                  </a:schemeClr>
                </a:solidFill>
                <a:latin typeface="Calibri"/>
                <a:cs typeface="Calibri"/>
              </a:rPr>
              <a:t>As a foster child, first to go to college, one of two siblings in a family of eight that graduated high school, children’s academic failure, there’s a lot of pressure: I’m the one </a:t>
            </a:r>
          </a:p>
          <a:p>
            <a:pPr marL="0" lvl="1" algn="ctr" defTabSz="914099"/>
            <a:r>
              <a:rPr lang="en-US" sz="2000" b="1" dirty="0" smtClean="0">
                <a:solidFill>
                  <a:schemeClr val="accent1">
                    <a:lumMod val="75000"/>
                  </a:schemeClr>
                </a:solidFill>
                <a:latin typeface="Calibri"/>
                <a:cs typeface="Calibri"/>
              </a:rPr>
              <a:t>Raine</a:t>
            </a:r>
          </a:p>
        </p:txBody>
      </p:sp>
      <p:sp>
        <p:nvSpPr>
          <p:cNvPr id="13" name="TextBox 12"/>
          <p:cNvSpPr txBox="1"/>
          <p:nvPr/>
        </p:nvSpPr>
        <p:spPr>
          <a:xfrm>
            <a:off x="4419600" y="3276600"/>
            <a:ext cx="4495800" cy="1477328"/>
          </a:xfrm>
          <a:prstGeom prst="rect">
            <a:avLst/>
          </a:prstGeom>
          <a:noFill/>
        </p:spPr>
        <p:txBody>
          <a:bodyPr wrap="square" rtlCol="0">
            <a:spAutoFit/>
          </a:bodyPr>
          <a:lstStyle/>
          <a:p>
            <a:pPr algn="ctr" defTabSz="914099" fontAlgn="base">
              <a:spcBef>
                <a:spcPct val="0"/>
              </a:spcBef>
              <a:spcAft>
                <a:spcPct val="0"/>
              </a:spcAft>
            </a:pPr>
            <a:r>
              <a:rPr lang="en-US" sz="1800" b="1" dirty="0" smtClean="0">
                <a:latin typeface="Calibri"/>
                <a:cs typeface="Calibri"/>
              </a:rPr>
              <a:t>My mom…didn’t encourage me, she said I don’t want you to be upset when you fail…she was trying to be helpful…I am a grown up and I’m going to do this for me</a:t>
            </a:r>
          </a:p>
          <a:p>
            <a:pPr algn="ctr" defTabSz="914099" fontAlgn="base">
              <a:spcBef>
                <a:spcPct val="0"/>
              </a:spcBef>
              <a:spcAft>
                <a:spcPct val="0"/>
              </a:spcAft>
            </a:pPr>
            <a:r>
              <a:rPr lang="en-US" sz="1800" b="1" dirty="0" smtClean="0">
                <a:latin typeface="Calibri"/>
                <a:cs typeface="Calibri"/>
              </a:rPr>
              <a:t> Jacqui</a:t>
            </a:r>
            <a:endParaRPr lang="en-US" sz="1800" b="1" dirty="0" smtClean="0">
              <a:effectLst>
                <a:outerShdw blurRad="38100" dist="38100" dir="2700000" algn="tl">
                  <a:srgbClr val="000000">
                    <a:alpha val="43137"/>
                  </a:srgbClr>
                </a:outerShdw>
              </a:effectLst>
              <a:latin typeface="Calibri"/>
              <a:cs typeface="Calibri"/>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676400"/>
            <a:ext cx="8382000" cy="849463"/>
          </a:xfrm>
        </p:spPr>
        <p:txBody>
          <a:bodyPr/>
          <a:lstStyle/>
          <a:p>
            <a:r>
              <a:rPr lang="en-US" dirty="0" smtClean="0"/>
              <a:t>Positive Worker Identity</a:t>
            </a:r>
          </a:p>
          <a:p>
            <a:pPr lvl="2"/>
            <a:r>
              <a:rPr lang="en-US" dirty="0" smtClean="0"/>
              <a:t>Connecting Work to Student Identity</a:t>
            </a:r>
          </a:p>
        </p:txBody>
      </p:sp>
      <p:sp>
        <p:nvSpPr>
          <p:cNvPr id="8" name="Title 1"/>
          <p:cNvSpPr txBox="1">
            <a:spLocks/>
          </p:cNvSpPr>
          <p:nvPr/>
        </p:nvSpPr>
        <p:spPr>
          <a:xfrm>
            <a:off x="457200" y="228600"/>
            <a:ext cx="8382000" cy="782778"/>
          </a:xfrm>
          <a:prstGeom prst="rect">
            <a:avLst/>
          </a:prstGeom>
        </p:spPr>
        <p:txBody>
          <a:bodyPr vert="horz" wrap="square" lIns="0" tIns="0" rIns="0" bIns="0" rtlCol="0" anchor="t">
            <a:spAutoFit/>
          </a:bodyPr>
          <a:lstStyle/>
          <a:p>
            <a:pPr lvl="0" defTabSz="914363">
              <a:lnSpc>
                <a:spcPct val="90000"/>
              </a:lnSpc>
              <a:spcBef>
                <a:spcPct val="0"/>
              </a:spcBef>
              <a:defRPr/>
            </a:pPr>
            <a:r>
              <a:rPr lang="en-US" sz="2800" dirty="0">
                <a:solidFill>
                  <a:schemeClr val="accent5">
                    <a:lumMod val="60000"/>
                    <a:lumOff val="40000"/>
                  </a:schemeClr>
                </a:solidFill>
              </a:rPr>
              <a:t>Connected Knowing Adults Bring:</a:t>
            </a:r>
            <a:r>
              <a:rPr kumimoji="0" lang="en-US" sz="2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t/>
            </a:r>
            <a:br>
              <a:rPr kumimoji="0" lang="en-US" sz="2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br>
            <a:r>
              <a:rPr kumimoji="0" lang="en-US" sz="2800" i="0" u="none" strike="noStrike" kern="1200" cap="none" spc="-150" normalizeH="0" baseline="0" noProof="0" dirty="0" smtClean="0">
                <a:ln w="3175" cmpd="sng">
                  <a:noFill/>
                </a:ln>
                <a:solidFill>
                  <a:srgbClr val="A9432B"/>
                </a:solidFill>
                <a:effectLst>
                  <a:outerShdw blurRad="50800" dist="38100" dir="2700000" algn="tl" rotWithShape="0">
                    <a:prstClr val="black">
                      <a:alpha val="40000"/>
                    </a:prstClr>
                  </a:outerShdw>
                </a:effectLst>
                <a:uLnTx/>
                <a:uFillTx/>
                <a:latin typeface="Times New Roman"/>
                <a:ea typeface="+mn-ea"/>
                <a:cs typeface="Times New Roman"/>
              </a:rPr>
              <a:t>Convergence of Life Experience, Past &amp; Current</a:t>
            </a: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
            </a:r>
            <a:b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br>
            <a:endParaRPr kumimoji="0" lang="en-US" sz="4800" b="0" i="0" u="none" strike="noStrike" kern="1200" cap="none" spc="-150" normalizeH="0" baseline="0" noProof="0" dirty="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endParaRPr>
          </a:p>
        </p:txBody>
      </p:sp>
      <p:sp>
        <p:nvSpPr>
          <p:cNvPr id="13" name="TextBox 12"/>
          <p:cNvSpPr txBox="1"/>
          <p:nvPr/>
        </p:nvSpPr>
        <p:spPr>
          <a:xfrm>
            <a:off x="6629400" y="1905000"/>
            <a:ext cx="2057400" cy="3539430"/>
          </a:xfrm>
          <a:prstGeom prst="rect">
            <a:avLst/>
          </a:prstGeom>
          <a:noFill/>
        </p:spPr>
        <p:txBody>
          <a:bodyPr wrap="square" rtlCol="0">
            <a:spAutoFit/>
          </a:bodyPr>
          <a:lstStyle/>
          <a:p>
            <a:pPr lvl="1" algn="ctr"/>
            <a:r>
              <a:rPr lang="en-US" sz="1600" b="1" dirty="0" smtClean="0">
                <a:solidFill>
                  <a:srgbClr val="000000"/>
                </a:solidFill>
              </a:rPr>
              <a:t>My background is in culinary arts…hands on real time kind of work…transferred over well to academia…a kind of intensity… strong work ethic</a:t>
            </a:r>
          </a:p>
          <a:p>
            <a:pPr lvl="1" algn="ctr"/>
            <a:r>
              <a:rPr lang="en-US" b="1" dirty="0" smtClean="0">
                <a:solidFill>
                  <a:schemeClr val="bg1"/>
                </a:solidFill>
              </a:rPr>
              <a:t>Scott</a:t>
            </a:r>
            <a:endParaRPr lang="en-US" b="1" dirty="0">
              <a:solidFill>
                <a:schemeClr val="bg1"/>
              </a:solidFill>
            </a:endParaRPr>
          </a:p>
        </p:txBody>
      </p:sp>
      <p:sp>
        <p:nvSpPr>
          <p:cNvPr id="14" name="TextBox 13"/>
          <p:cNvSpPr txBox="1"/>
          <p:nvPr/>
        </p:nvSpPr>
        <p:spPr>
          <a:xfrm>
            <a:off x="609600" y="3276600"/>
            <a:ext cx="5410200" cy="1569660"/>
          </a:xfrm>
          <a:prstGeom prst="rect">
            <a:avLst/>
          </a:prstGeom>
          <a:noFill/>
        </p:spPr>
        <p:txBody>
          <a:bodyPr wrap="square" rtlCol="0">
            <a:spAutoFit/>
          </a:bodyPr>
          <a:lstStyle/>
          <a:p>
            <a:pPr lvl="1" algn="ctr"/>
            <a:r>
              <a:rPr lang="en-US" sz="1600" b="1" dirty="0" smtClean="0">
                <a:solidFill>
                  <a:srgbClr val="A9432B"/>
                </a:solidFill>
                <a:latin typeface="Calibri"/>
                <a:cs typeface="Calibri"/>
              </a:rPr>
              <a:t>I decided I don’t want to sit in a cube all day…that motivated me to go back to school...I’m pretty dedicated…the first time around I was just getting a degree basically to get a job.  I’m definitely putting more effort into it this time around</a:t>
            </a:r>
          </a:p>
          <a:p>
            <a:pPr lvl="1" algn="ctr"/>
            <a:r>
              <a:rPr lang="en-US" sz="1600" b="1" dirty="0" smtClean="0">
                <a:solidFill>
                  <a:srgbClr val="A9432B"/>
                </a:solidFill>
                <a:latin typeface="Calibri"/>
                <a:cs typeface="Calibri"/>
              </a:rPr>
              <a:t>Jennifer</a:t>
            </a:r>
          </a:p>
        </p:txBody>
      </p:sp>
      <p:sp>
        <p:nvSpPr>
          <p:cNvPr id="15" name="TextBox 14"/>
          <p:cNvSpPr txBox="1"/>
          <p:nvPr/>
        </p:nvSpPr>
        <p:spPr>
          <a:xfrm>
            <a:off x="457200" y="5105400"/>
            <a:ext cx="6477000" cy="1323439"/>
          </a:xfrm>
          <a:prstGeom prst="rect">
            <a:avLst/>
          </a:prstGeom>
          <a:noFill/>
        </p:spPr>
        <p:txBody>
          <a:bodyPr wrap="square" rtlCol="0">
            <a:spAutoFit/>
          </a:bodyPr>
          <a:lstStyle/>
          <a:p>
            <a:pPr marL="0" lvl="2" algn="ctr" defTabSz="914099" fontAlgn="base">
              <a:spcBef>
                <a:spcPct val="0"/>
              </a:spcBef>
              <a:spcAft>
                <a:spcPct val="0"/>
              </a:spcAft>
            </a:pPr>
            <a:r>
              <a:rPr lang="en-US" sz="1600" b="1" dirty="0" smtClean="0"/>
              <a:t>I think of our generation… at the work place…we work extra, hard working, loyal and even at my waitressing job…I see the young people come in, do what they have to do and…leave; and don't feel guilty about that…I'll just do it. It's different</a:t>
            </a:r>
          </a:p>
          <a:p>
            <a:pPr marL="0" lvl="2" algn="ctr" defTabSz="914099" fontAlgn="base">
              <a:spcBef>
                <a:spcPct val="0"/>
              </a:spcBef>
              <a:spcAft>
                <a:spcPct val="0"/>
              </a:spcAft>
            </a:pPr>
            <a:r>
              <a:rPr lang="en-US" sz="1600" b="1" dirty="0" smtClean="0"/>
              <a:t> Jane</a:t>
            </a:r>
            <a:endParaRPr lang="en-US" sz="1600" b="1"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orient="vert" idx="1"/>
          </p:nvPr>
        </p:nvSpPr>
        <p:spPr>
          <a:xfrm rot="16200000">
            <a:off x="2293620" y="-297180"/>
            <a:ext cx="4721352" cy="8241792"/>
          </a:xfrm>
        </p:spPr>
        <p:txBody>
          <a:bodyPr>
            <a:normAutofit/>
          </a:bodyPr>
          <a:lstStyle/>
          <a:p>
            <a:r>
              <a:rPr lang="en-US" sz="2800" dirty="0" smtClean="0"/>
              <a:t>Identity Connections to Service-Learning Course</a:t>
            </a:r>
          </a:p>
          <a:p>
            <a:pPr lvl="2"/>
            <a:r>
              <a:rPr lang="en-US" sz="2800" dirty="0" smtClean="0"/>
              <a:t>Meaning Drawn from Life Experiences</a:t>
            </a:r>
          </a:p>
          <a:p>
            <a:pPr lvl="2"/>
            <a:r>
              <a:rPr lang="en-US" sz="2800" dirty="0" smtClean="0"/>
              <a:t>Service Resurrected Positive Worker Identity</a:t>
            </a:r>
          </a:p>
          <a:p>
            <a:pPr lvl="2"/>
            <a:r>
              <a:rPr lang="en-US" sz="2800" dirty="0" smtClean="0"/>
              <a:t>Enabled Application of Experience &amp; Learning</a:t>
            </a:r>
          </a:p>
        </p:txBody>
      </p:sp>
      <p:sp>
        <p:nvSpPr>
          <p:cNvPr id="13" name="Title 1"/>
          <p:cNvSpPr txBox="1">
            <a:spLocks/>
          </p:cNvSpPr>
          <p:nvPr/>
        </p:nvSpPr>
        <p:spPr>
          <a:xfrm>
            <a:off x="533400" y="304800"/>
            <a:ext cx="8382000" cy="1994392"/>
          </a:xfrm>
          <a:prstGeom prst="rect">
            <a:avLst/>
          </a:prstGeom>
        </p:spPr>
        <p:txBody>
          <a:bodyPr vert="horz" wrap="square" lIns="0" tIns="0" rIns="0" bIns="0" rtlCol="0" anchor="t">
            <a:spAutoFit/>
          </a:bodyPr>
          <a:lstStyle/>
          <a:p>
            <a:pPr lvl="0" defTabSz="914363">
              <a:lnSpc>
                <a:spcPct val="90000"/>
              </a:lnSpc>
              <a:spcBef>
                <a:spcPct val="0"/>
              </a:spcBef>
              <a:defRPr/>
            </a:pPr>
            <a:r>
              <a:rPr lang="en-US" sz="4800" dirty="0">
                <a:solidFill>
                  <a:schemeClr val="accent5">
                    <a:lumMod val="60000"/>
                    <a:lumOff val="40000"/>
                  </a:schemeClr>
                </a:solidFill>
              </a:rPr>
              <a:t>Connected </a:t>
            </a:r>
            <a:r>
              <a:rPr lang="en-US" sz="4800" dirty="0" smtClean="0">
                <a:solidFill>
                  <a:schemeClr val="accent5">
                    <a:lumMod val="60000"/>
                    <a:lumOff val="40000"/>
                  </a:schemeClr>
                </a:solidFill>
              </a:rPr>
              <a:t>Knowing…</a:t>
            </a:r>
            <a:r>
              <a:rPr kumimoji="0" lang="en-US" sz="4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t/>
            </a:r>
            <a:br>
              <a:rPr kumimoji="0" lang="en-US" sz="4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b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
            </a:r>
            <a:b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br>
            <a:endParaRPr kumimoji="0" lang="en-US" sz="4800" b="0" i="0" u="none" strike="noStrike" kern="1200" cap="none" spc="-150" normalizeH="0" baseline="0" noProof="0" dirty="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endParaRPr>
          </a:p>
        </p:txBody>
      </p:sp>
      <p:sp>
        <p:nvSpPr>
          <p:cNvPr id="16" name="TextBox 15"/>
          <p:cNvSpPr txBox="1"/>
          <p:nvPr/>
        </p:nvSpPr>
        <p:spPr>
          <a:xfrm>
            <a:off x="7391400" y="3733800"/>
            <a:ext cx="1447800" cy="2308324"/>
          </a:xfrm>
          <a:prstGeom prst="rect">
            <a:avLst/>
          </a:prstGeom>
          <a:noFill/>
        </p:spPr>
        <p:txBody>
          <a:bodyPr wrap="square" rtlCol="0">
            <a:spAutoFit/>
          </a:bodyPr>
          <a:lstStyle/>
          <a:p>
            <a:pPr algn="r"/>
            <a:r>
              <a:rPr lang="en-US" sz="1600" b="1" dirty="0" smtClean="0">
                <a:solidFill>
                  <a:srgbClr val="000000"/>
                </a:solidFill>
                <a:latin typeface="Calibri"/>
                <a:cs typeface="Calibri"/>
              </a:rPr>
              <a:t>As an addict, [this course and I] are connected… </a:t>
            </a:r>
          </a:p>
          <a:p>
            <a:pPr algn="r"/>
            <a:r>
              <a:rPr lang="en-US" sz="1600" b="1" dirty="0" smtClean="0">
                <a:solidFill>
                  <a:srgbClr val="000000"/>
                </a:solidFill>
                <a:latin typeface="Calibri"/>
                <a:cs typeface="Calibri"/>
              </a:rPr>
              <a:t>you’re the only one that I’ve told that to…</a:t>
            </a:r>
          </a:p>
          <a:p>
            <a:pPr algn="r"/>
            <a:r>
              <a:rPr lang="en-US" sz="1600" b="1" dirty="0" smtClean="0">
                <a:solidFill>
                  <a:srgbClr val="000000"/>
                </a:solidFill>
                <a:latin typeface="Calibri"/>
                <a:cs typeface="Calibri"/>
              </a:rPr>
              <a:t>Steven </a:t>
            </a:r>
          </a:p>
        </p:txBody>
      </p:sp>
      <p:sp>
        <p:nvSpPr>
          <p:cNvPr id="17" name="TextBox 16"/>
          <p:cNvSpPr txBox="1"/>
          <p:nvPr/>
        </p:nvSpPr>
        <p:spPr>
          <a:xfrm>
            <a:off x="838200" y="5486400"/>
            <a:ext cx="6324600" cy="830997"/>
          </a:xfrm>
          <a:prstGeom prst="rect">
            <a:avLst/>
          </a:prstGeom>
          <a:noFill/>
        </p:spPr>
        <p:txBody>
          <a:bodyPr wrap="square" rtlCol="0">
            <a:spAutoFit/>
          </a:bodyPr>
          <a:lstStyle/>
          <a:p>
            <a:pPr marL="0" lvl="2" algn="ctr" defTabSz="914099" fontAlgn="base">
              <a:spcBef>
                <a:spcPct val="0"/>
              </a:spcBef>
              <a:spcAft>
                <a:spcPct val="0"/>
              </a:spcAft>
            </a:pPr>
            <a:r>
              <a:rPr lang="en-US" sz="1600" b="1" dirty="0" smtClean="0">
                <a:solidFill>
                  <a:schemeClr val="accent1"/>
                </a:solidFill>
                <a:latin typeface="Calibri"/>
                <a:cs typeface="Calibri"/>
              </a:rPr>
              <a:t>I can share my own experience…being an older student…who has been around a little bit and then coming back into a classroom setting </a:t>
            </a:r>
          </a:p>
          <a:p>
            <a:pPr marL="0" lvl="2" algn="ctr" defTabSz="914099" fontAlgn="base">
              <a:spcBef>
                <a:spcPct val="0"/>
              </a:spcBef>
              <a:spcAft>
                <a:spcPct val="0"/>
              </a:spcAft>
            </a:pPr>
            <a:r>
              <a:rPr lang="en-US" sz="1600" b="1" dirty="0" smtClean="0">
                <a:solidFill>
                  <a:schemeClr val="accent1"/>
                </a:solidFill>
                <a:latin typeface="Calibri"/>
                <a:cs typeface="Calibri"/>
              </a:rPr>
              <a:t>Raine</a:t>
            </a:r>
            <a:endParaRPr lang="en-US" sz="1600" b="1" dirty="0" smtClean="0">
              <a:solidFill>
                <a:schemeClr val="accent1"/>
              </a:solidFill>
              <a:effectLst>
                <a:outerShdw blurRad="38100" dist="38100" dir="2700000" algn="tl">
                  <a:srgbClr val="000000">
                    <a:alpha val="43137"/>
                  </a:srgbClr>
                </a:outerShdw>
              </a:effectLst>
              <a:latin typeface="Calibri"/>
              <a:cs typeface="Calibri"/>
            </a:endParaRPr>
          </a:p>
        </p:txBody>
      </p:sp>
      <p:sp>
        <p:nvSpPr>
          <p:cNvPr id="18" name="TextBox 17"/>
          <p:cNvSpPr txBox="1"/>
          <p:nvPr/>
        </p:nvSpPr>
        <p:spPr>
          <a:xfrm>
            <a:off x="304800" y="3810000"/>
            <a:ext cx="6934200" cy="1292662"/>
          </a:xfrm>
          <a:prstGeom prst="rect">
            <a:avLst/>
          </a:prstGeom>
          <a:noFill/>
        </p:spPr>
        <p:txBody>
          <a:bodyPr wrap="square" rtlCol="0">
            <a:spAutoFit/>
          </a:bodyPr>
          <a:lstStyle/>
          <a:p>
            <a:pPr lvl="1" algn="ctr"/>
            <a:r>
              <a:rPr lang="en-US" sz="1600" b="1" dirty="0" smtClean="0">
                <a:solidFill>
                  <a:schemeClr val="tx2"/>
                </a:solidFill>
                <a:latin typeface="Calibri"/>
                <a:cs typeface="Calibri"/>
              </a:rPr>
              <a:t>Construction…waitressed…managed a restaurant…retail…I could not keep the job …The woman at the pantry…said that I should be in a managerial position…I was very good at what I did…delegated very well…at seeing the whole picture…I didn’t realize I was doing that…I guess it just comes out</a:t>
            </a:r>
          </a:p>
          <a:p>
            <a:pPr lvl="1" algn="ctr"/>
            <a:r>
              <a:rPr lang="en-US" sz="1400" b="1" dirty="0" smtClean="0">
                <a:solidFill>
                  <a:schemeClr val="tx2"/>
                </a:solidFill>
              </a:rPr>
              <a:t>Jacqui</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orient="vert" idx="1"/>
          </p:nvPr>
        </p:nvSpPr>
        <p:spPr>
          <a:xfrm rot="16200000">
            <a:off x="3581400" y="-1905000"/>
            <a:ext cx="1371600" cy="8077200"/>
          </a:xfrm>
        </p:spPr>
        <p:txBody>
          <a:bodyPr>
            <a:normAutofit/>
          </a:bodyPr>
          <a:lstStyle/>
          <a:p>
            <a:r>
              <a:rPr lang="en-US" dirty="0" smtClean="0"/>
              <a:t>Identity Connections to Service-Learning Course</a:t>
            </a:r>
          </a:p>
          <a:p>
            <a:pPr lvl="2"/>
            <a:r>
              <a:rPr lang="en-US" sz="3200" dirty="0" smtClean="0"/>
              <a:t>Place – a sense of “Home” </a:t>
            </a:r>
          </a:p>
        </p:txBody>
      </p:sp>
      <p:sp>
        <p:nvSpPr>
          <p:cNvPr id="10" name="Title 1"/>
          <p:cNvSpPr txBox="1">
            <a:spLocks/>
          </p:cNvSpPr>
          <p:nvPr/>
        </p:nvSpPr>
        <p:spPr>
          <a:xfrm>
            <a:off x="304800" y="304800"/>
            <a:ext cx="8382000" cy="1994392"/>
          </a:xfrm>
          <a:prstGeom prst="rect">
            <a:avLst/>
          </a:prstGeom>
        </p:spPr>
        <p:txBody>
          <a:bodyPr vert="horz" wrap="square" lIns="0" tIns="0" rIns="0" bIns="0" rtlCol="0" anchor="t">
            <a:spAutoFit/>
          </a:bodyPr>
          <a:lstStyle/>
          <a:p>
            <a:pPr lvl="0" defTabSz="914363">
              <a:lnSpc>
                <a:spcPct val="90000"/>
              </a:lnSpc>
              <a:spcBef>
                <a:spcPct val="0"/>
              </a:spcBef>
              <a:defRPr/>
            </a:pPr>
            <a:r>
              <a:rPr lang="en-US" sz="4800" dirty="0">
                <a:solidFill>
                  <a:schemeClr val="accent5">
                    <a:lumMod val="60000"/>
                    <a:lumOff val="40000"/>
                  </a:schemeClr>
                </a:solidFill>
              </a:rPr>
              <a:t>Connected Knowing…</a:t>
            </a:r>
            <a:r>
              <a:rPr kumimoji="0" lang="en-US" sz="4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t/>
            </a:r>
            <a:br>
              <a:rPr kumimoji="0" lang="en-US" sz="4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b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
            </a:r>
            <a:b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br>
            <a:endParaRPr kumimoji="0" lang="en-US" sz="4800" b="0" i="0" u="none" strike="noStrike" kern="1200" cap="none" spc="-150" normalizeH="0" baseline="0" noProof="0" dirty="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endParaRPr>
          </a:p>
        </p:txBody>
      </p:sp>
      <p:sp>
        <p:nvSpPr>
          <p:cNvPr id="13" name="TextBox 12"/>
          <p:cNvSpPr txBox="1"/>
          <p:nvPr/>
        </p:nvSpPr>
        <p:spPr>
          <a:xfrm>
            <a:off x="1295400" y="2743200"/>
            <a:ext cx="7467600" cy="830997"/>
          </a:xfrm>
          <a:prstGeom prst="rect">
            <a:avLst/>
          </a:prstGeom>
          <a:noFill/>
        </p:spPr>
        <p:txBody>
          <a:bodyPr wrap="square" rtlCol="0">
            <a:spAutoFit/>
          </a:bodyPr>
          <a:lstStyle/>
          <a:p>
            <a:pPr lvl="1"/>
            <a:r>
              <a:rPr lang="en-US" sz="1600" b="1" dirty="0" smtClean="0">
                <a:solidFill>
                  <a:srgbClr val="D16349"/>
                </a:solidFill>
                <a:latin typeface="Calibri"/>
                <a:cs typeface="Calibri"/>
              </a:rPr>
              <a:t>I grew up in the area…there were a lot of Portuguese people there, I’m Portuguese so…basic customs that we talked about</a:t>
            </a:r>
          </a:p>
          <a:p>
            <a:pPr lvl="1"/>
            <a:r>
              <a:rPr lang="en-US" sz="1600" b="1" dirty="0" smtClean="0">
                <a:solidFill>
                  <a:srgbClr val="D16349"/>
                </a:solidFill>
                <a:latin typeface="Calibri"/>
                <a:cs typeface="Calibri"/>
              </a:rPr>
              <a:t>Jennifer</a:t>
            </a:r>
            <a:endParaRPr lang="en-US" sz="1600" b="1" dirty="0">
              <a:solidFill>
                <a:srgbClr val="D16349"/>
              </a:solidFill>
              <a:latin typeface="Calibri"/>
              <a:cs typeface="Calibri"/>
            </a:endParaRPr>
          </a:p>
        </p:txBody>
      </p:sp>
      <p:sp>
        <p:nvSpPr>
          <p:cNvPr id="17" name="TextBox 16"/>
          <p:cNvSpPr txBox="1"/>
          <p:nvPr/>
        </p:nvSpPr>
        <p:spPr>
          <a:xfrm>
            <a:off x="381000" y="3962400"/>
            <a:ext cx="3810000" cy="2062103"/>
          </a:xfrm>
          <a:prstGeom prst="rect">
            <a:avLst/>
          </a:prstGeom>
          <a:noFill/>
        </p:spPr>
        <p:txBody>
          <a:bodyPr wrap="square" rtlCol="0">
            <a:spAutoFit/>
          </a:bodyPr>
          <a:lstStyle/>
          <a:p>
            <a:pPr lvl="1"/>
            <a:r>
              <a:rPr lang="en-US" sz="1600" b="1" dirty="0" smtClean="0">
                <a:latin typeface="Calibri"/>
                <a:cs typeface="Calibri"/>
              </a:rPr>
              <a:t>I go to the library…I knew that …people hanging out there were homeless and after the experience (course)…these people have a face and a name and it made it really different .. If I went to do an errand, I would see... my people</a:t>
            </a:r>
          </a:p>
          <a:p>
            <a:pPr lvl="1"/>
            <a:r>
              <a:rPr lang="en-US" sz="1600" b="1" dirty="0" smtClean="0">
                <a:latin typeface="Calibri"/>
                <a:cs typeface="Calibri"/>
              </a:rPr>
              <a:t>Jane</a:t>
            </a:r>
          </a:p>
        </p:txBody>
      </p:sp>
      <p:sp>
        <p:nvSpPr>
          <p:cNvPr id="19" name="TextBox 18"/>
          <p:cNvSpPr txBox="1"/>
          <p:nvPr/>
        </p:nvSpPr>
        <p:spPr>
          <a:xfrm>
            <a:off x="4648200" y="3810000"/>
            <a:ext cx="4267200" cy="1569660"/>
          </a:xfrm>
          <a:prstGeom prst="rect">
            <a:avLst/>
          </a:prstGeom>
          <a:noFill/>
        </p:spPr>
        <p:txBody>
          <a:bodyPr wrap="square" rtlCol="0">
            <a:spAutoFit/>
          </a:bodyPr>
          <a:lstStyle/>
          <a:p>
            <a:pPr algn="r"/>
            <a:r>
              <a:rPr lang="en-US" sz="1600" b="1" dirty="0" smtClean="0">
                <a:solidFill>
                  <a:schemeClr val="accent6"/>
                </a:solidFill>
              </a:rPr>
              <a:t>I made my opinion known that we should try this project because this particular group that we were researching is in my community. So the closeness, the proximity, the timing, it all just seemed to work out  </a:t>
            </a:r>
          </a:p>
          <a:p>
            <a:pPr algn="r"/>
            <a:r>
              <a:rPr lang="en-US" sz="1600" b="1" dirty="0" smtClean="0">
                <a:solidFill>
                  <a:schemeClr val="accent6"/>
                </a:solidFill>
              </a:rPr>
              <a:t>Robert</a:t>
            </a:r>
            <a:endParaRPr lang="en-US" sz="1600" b="1" dirty="0">
              <a:solidFill>
                <a:schemeClr val="accent6"/>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52400" y="1149596"/>
            <a:ext cx="8534400" cy="2068259"/>
          </a:xfrm>
        </p:spPr>
        <p:txBody>
          <a:bodyPr>
            <a:normAutofit fontScale="92500"/>
          </a:bodyPr>
          <a:lstStyle/>
          <a:p>
            <a:r>
              <a:rPr lang="en-US" dirty="0" smtClean="0"/>
              <a:t>Identity Connections to Service-Learning Course</a:t>
            </a:r>
          </a:p>
          <a:p>
            <a:pPr lvl="2"/>
            <a:r>
              <a:rPr lang="en-US" sz="3200" dirty="0" smtClean="0"/>
              <a:t>Coming Home</a:t>
            </a:r>
          </a:p>
          <a:p>
            <a:pPr lvl="3"/>
            <a:r>
              <a:rPr lang="en-US" sz="3200" dirty="0"/>
              <a:t>C</a:t>
            </a:r>
            <a:r>
              <a:rPr lang="en-US" sz="3200" dirty="0" smtClean="0"/>
              <a:t>ivic/Community Identity: Current, Lost!</a:t>
            </a:r>
          </a:p>
          <a:p>
            <a:pPr lvl="3"/>
            <a:r>
              <a:rPr lang="en-US" sz="3200" dirty="0"/>
              <a:t>P</a:t>
            </a:r>
            <a:r>
              <a:rPr lang="en-US" sz="3200" dirty="0" smtClean="0"/>
              <a:t>lans to Continue</a:t>
            </a:r>
          </a:p>
        </p:txBody>
      </p:sp>
      <p:sp>
        <p:nvSpPr>
          <p:cNvPr id="10" name="Title 1"/>
          <p:cNvSpPr txBox="1">
            <a:spLocks/>
          </p:cNvSpPr>
          <p:nvPr/>
        </p:nvSpPr>
        <p:spPr>
          <a:xfrm>
            <a:off x="381000" y="152400"/>
            <a:ext cx="8382000" cy="1994392"/>
          </a:xfrm>
          <a:prstGeom prst="rect">
            <a:avLst/>
          </a:prstGeom>
        </p:spPr>
        <p:txBody>
          <a:bodyPr vert="horz" wrap="square" lIns="0" tIns="0" rIns="0" bIns="0" rtlCol="0" anchor="t">
            <a:spAutoFit/>
          </a:bodyPr>
          <a:lstStyle/>
          <a:p>
            <a:pPr lvl="0" defTabSz="914363">
              <a:lnSpc>
                <a:spcPct val="90000"/>
              </a:lnSpc>
              <a:spcBef>
                <a:spcPct val="0"/>
              </a:spcBef>
              <a:defRPr/>
            </a:pPr>
            <a:r>
              <a:rPr lang="en-US" sz="4800" dirty="0">
                <a:solidFill>
                  <a:schemeClr val="accent5">
                    <a:lumMod val="60000"/>
                    <a:lumOff val="40000"/>
                  </a:schemeClr>
                </a:solidFill>
              </a:rPr>
              <a:t>Connected Knowing…</a:t>
            </a:r>
            <a:r>
              <a:rPr kumimoji="0" lang="en-US" sz="4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t/>
            </a:r>
            <a:br>
              <a:rPr kumimoji="0" lang="en-US" sz="4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b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
            </a:r>
            <a:b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br>
            <a:endParaRPr kumimoji="0" lang="en-US" sz="4800" b="0" i="0" u="none" strike="noStrike" kern="1200" cap="none" spc="-150" normalizeH="0" baseline="0" noProof="0" dirty="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endParaRPr>
          </a:p>
        </p:txBody>
      </p:sp>
      <p:sp>
        <p:nvSpPr>
          <p:cNvPr id="13" name="TextBox 12"/>
          <p:cNvSpPr txBox="1"/>
          <p:nvPr/>
        </p:nvSpPr>
        <p:spPr>
          <a:xfrm>
            <a:off x="1219200" y="3733800"/>
            <a:ext cx="3352800" cy="1815882"/>
          </a:xfrm>
          <a:prstGeom prst="rect">
            <a:avLst/>
          </a:prstGeom>
          <a:noFill/>
        </p:spPr>
        <p:txBody>
          <a:bodyPr wrap="square" rtlCol="0">
            <a:spAutoFit/>
          </a:bodyPr>
          <a:lstStyle/>
          <a:p>
            <a:pPr algn="r"/>
            <a:r>
              <a:rPr lang="en-US" sz="1600" b="1" dirty="0" smtClean="0">
                <a:solidFill>
                  <a:srgbClr val="D19049"/>
                </a:solidFill>
                <a:latin typeface="Calibri"/>
                <a:cs typeface="Calibri"/>
              </a:rPr>
              <a:t>I think if you want to live in a good community you have to make it a good community.  It doesn’t happen by itself. It takes people to be active, to be passionate and supportive and understanding</a:t>
            </a:r>
          </a:p>
          <a:p>
            <a:pPr algn="r"/>
            <a:r>
              <a:rPr lang="en-US" sz="1600" b="1" dirty="0" smtClean="0">
                <a:solidFill>
                  <a:srgbClr val="D19049"/>
                </a:solidFill>
                <a:latin typeface="Calibri"/>
                <a:cs typeface="Calibri"/>
              </a:rPr>
              <a:t>Robert </a:t>
            </a:r>
          </a:p>
        </p:txBody>
      </p:sp>
      <p:sp>
        <p:nvSpPr>
          <p:cNvPr id="14" name="TextBox 13"/>
          <p:cNvSpPr txBox="1"/>
          <p:nvPr/>
        </p:nvSpPr>
        <p:spPr>
          <a:xfrm>
            <a:off x="4648200" y="3200400"/>
            <a:ext cx="3962400" cy="2800766"/>
          </a:xfrm>
          <a:prstGeom prst="rect">
            <a:avLst/>
          </a:prstGeom>
          <a:noFill/>
        </p:spPr>
        <p:txBody>
          <a:bodyPr wrap="square" rtlCol="0">
            <a:spAutoFit/>
          </a:bodyPr>
          <a:lstStyle/>
          <a:p>
            <a:pPr lvl="2"/>
            <a:r>
              <a:rPr lang="en-US" sz="1600" b="1" dirty="0" smtClean="0">
                <a:latin typeface="Calibri"/>
                <a:cs typeface="Calibri"/>
              </a:rPr>
              <a:t>When I went to nursing school…had my youngest child..I kind of lost my sense of community... that's why I'm continuing my community service because it almost felt like I was home again; when I walked in, I was like: I miss this. This is me, like I felt comfortable; I want to be involved again</a:t>
            </a:r>
          </a:p>
          <a:p>
            <a:pPr lvl="2"/>
            <a:r>
              <a:rPr lang="en-US" sz="1600" b="1" dirty="0" smtClean="0">
                <a:latin typeface="Calibri"/>
                <a:cs typeface="Calibri"/>
              </a:rPr>
              <a:t>Jane </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382000" cy="714582"/>
          </a:xfrm>
        </p:spPr>
        <p:txBody>
          <a:bodyPr>
            <a:normAutofit fontScale="90000"/>
          </a:bodyPr>
          <a:lstStyle/>
          <a:p>
            <a:pPr algn="l"/>
            <a:r>
              <a:rPr lang="en-US" dirty="0">
                <a:solidFill>
                  <a:schemeClr val="accent5">
                    <a:lumMod val="60000"/>
                    <a:lumOff val="40000"/>
                  </a:schemeClr>
                </a:solidFill>
              </a:rPr>
              <a:t>Connected Knowing</a:t>
            </a:r>
            <a:r>
              <a:rPr lang="en-US" dirty="0" smtClean="0">
                <a:solidFill>
                  <a:schemeClr val="accent5">
                    <a:lumMod val="60000"/>
                    <a:lumOff val="40000"/>
                  </a:schemeClr>
                </a:solidFill>
              </a:rPr>
              <a:t>…</a:t>
            </a:r>
            <a:r>
              <a:rPr lang="en-US" sz="2222" dirty="0" smtClean="0">
                <a:solidFill>
                  <a:schemeClr val="accent5">
                    <a:lumMod val="60000"/>
                    <a:lumOff val="40000"/>
                  </a:schemeClr>
                </a:solidFill>
              </a:rPr>
              <a:t>Understanding Societal Context &amp; Consciousness Raising-Social Mobility-Personal Growth &amp; Awareness</a:t>
            </a:r>
            <a:endParaRPr lang="en-US" sz="2222" dirty="0">
              <a:solidFill>
                <a:schemeClr val="accent5">
                  <a:lumMod val="60000"/>
                  <a:lumOff val="40000"/>
                </a:schemeClr>
              </a:solidFill>
            </a:endParaRPr>
          </a:p>
        </p:txBody>
      </p:sp>
      <p:sp>
        <p:nvSpPr>
          <p:cNvPr id="6" name="Text Placeholder 2"/>
          <p:cNvSpPr txBox="1">
            <a:spLocks/>
          </p:cNvSpPr>
          <p:nvPr/>
        </p:nvSpPr>
        <p:spPr>
          <a:xfrm>
            <a:off x="304800" y="1600200"/>
            <a:ext cx="8382000" cy="1600200"/>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3200" dirty="0" smtClean="0"/>
              <a:t>Understand the field and my ‘fit’ in it</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Understand my community better</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Affirmed</a:t>
            </a:r>
            <a:r>
              <a:rPr kumimoji="0" lang="en-US" sz="3200" b="0" i="0" u="none" strike="noStrike" kern="1200" cap="none" spc="0" normalizeH="0" noProof="0" dirty="0" smtClean="0">
                <a:ln>
                  <a:noFill/>
                </a:ln>
                <a:solidFill>
                  <a:schemeClr val="tx1"/>
                </a:solidFill>
                <a:effectLst/>
                <a:uLnTx/>
                <a:uFillTx/>
                <a:latin typeface="+mn-lt"/>
                <a:ea typeface="+mn-ea"/>
                <a:cs typeface="+mn-cs"/>
              </a:rPr>
              <a:t> my path</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tabLst/>
              <a:defRPr/>
            </a:pPr>
            <a:endParaRPr lang="en-US" sz="3200" dirty="0" smtClean="0"/>
          </a:p>
        </p:txBody>
      </p:sp>
      <p:sp>
        <p:nvSpPr>
          <p:cNvPr id="10" name="TextBox 9"/>
          <p:cNvSpPr txBox="1"/>
          <p:nvPr/>
        </p:nvSpPr>
        <p:spPr>
          <a:xfrm>
            <a:off x="6400800" y="2895600"/>
            <a:ext cx="2514600" cy="830997"/>
          </a:xfrm>
          <a:prstGeom prst="rect">
            <a:avLst/>
          </a:prstGeom>
          <a:noFill/>
        </p:spPr>
        <p:txBody>
          <a:bodyPr wrap="square" rtlCol="0">
            <a:spAutoFit/>
          </a:bodyPr>
          <a:lstStyle/>
          <a:p>
            <a:pPr algn="ctr" defTabSz="914099" fontAlgn="base">
              <a:spcBef>
                <a:spcPct val="0"/>
              </a:spcBef>
              <a:spcAft>
                <a:spcPct val="0"/>
              </a:spcAft>
            </a:pPr>
            <a:r>
              <a:rPr lang="en-US" sz="1600" b="1" dirty="0" smtClean="0"/>
              <a:t>Made me more determined</a:t>
            </a:r>
          </a:p>
          <a:p>
            <a:pPr algn="ctr" defTabSz="914099" fontAlgn="base">
              <a:spcBef>
                <a:spcPct val="0"/>
              </a:spcBef>
              <a:spcAft>
                <a:spcPct val="0"/>
              </a:spcAft>
            </a:pPr>
            <a:r>
              <a:rPr lang="en-US" sz="1600" b="1" dirty="0" smtClean="0"/>
              <a:t>Sonia</a:t>
            </a:r>
            <a:endParaRPr lang="en-US" sz="1600" b="1" dirty="0" smtClean="0">
              <a:solidFill>
                <a:srgbClr val="FFFFFF"/>
              </a:solidFill>
              <a:effectLst>
                <a:outerShdw blurRad="38100" dist="38100" dir="2700000" algn="tl">
                  <a:srgbClr val="000000">
                    <a:alpha val="43137"/>
                  </a:srgbClr>
                </a:outerShdw>
              </a:effectLst>
            </a:endParaRPr>
          </a:p>
        </p:txBody>
      </p:sp>
      <p:sp>
        <p:nvSpPr>
          <p:cNvPr id="11" name="TextBox 10"/>
          <p:cNvSpPr txBox="1"/>
          <p:nvPr/>
        </p:nvSpPr>
        <p:spPr>
          <a:xfrm>
            <a:off x="609600" y="5181600"/>
            <a:ext cx="5486400" cy="1077218"/>
          </a:xfrm>
          <a:prstGeom prst="rect">
            <a:avLst/>
          </a:prstGeom>
          <a:noFill/>
        </p:spPr>
        <p:txBody>
          <a:bodyPr wrap="square" rtlCol="0">
            <a:spAutoFit/>
          </a:bodyPr>
          <a:lstStyle/>
          <a:p>
            <a:pPr lvl="0" algn="ctr"/>
            <a:r>
              <a:rPr lang="en-US" sz="1600" b="1" dirty="0" smtClean="0">
                <a:solidFill>
                  <a:schemeClr val="accent1"/>
                </a:solidFill>
                <a:latin typeface="Calibri"/>
                <a:cs typeface="Calibri"/>
              </a:rPr>
              <a:t>It was nice as I was learning things either I have already done or been in some of those situations and be able to you know directly where I can apply that</a:t>
            </a:r>
          </a:p>
          <a:p>
            <a:pPr lvl="0" algn="ctr"/>
            <a:r>
              <a:rPr lang="en-US" sz="1600" b="1" dirty="0" smtClean="0">
                <a:solidFill>
                  <a:schemeClr val="accent1"/>
                </a:solidFill>
                <a:latin typeface="Calibri"/>
                <a:cs typeface="Calibri"/>
              </a:rPr>
              <a:t>Nicholas</a:t>
            </a:r>
            <a:endParaRPr lang="en-US" sz="1600" b="1" dirty="0">
              <a:solidFill>
                <a:schemeClr val="accent1"/>
              </a:solidFill>
              <a:latin typeface="Calibri"/>
              <a:cs typeface="Calibri"/>
            </a:endParaRPr>
          </a:p>
        </p:txBody>
      </p:sp>
      <p:sp>
        <p:nvSpPr>
          <p:cNvPr id="12" name="TextBox 11"/>
          <p:cNvSpPr txBox="1"/>
          <p:nvPr/>
        </p:nvSpPr>
        <p:spPr>
          <a:xfrm>
            <a:off x="6324600" y="4876800"/>
            <a:ext cx="2296886" cy="1323439"/>
          </a:xfrm>
          <a:prstGeom prst="rect">
            <a:avLst/>
          </a:prstGeom>
          <a:noFill/>
        </p:spPr>
        <p:txBody>
          <a:bodyPr wrap="square" rtlCol="0">
            <a:spAutoFit/>
          </a:bodyPr>
          <a:lstStyle/>
          <a:p>
            <a:pPr lvl="1" algn="ctr"/>
            <a:r>
              <a:rPr lang="en-US" sz="1600" b="1" dirty="0" smtClean="0">
                <a:solidFill>
                  <a:schemeClr val="tx2"/>
                </a:solidFill>
                <a:latin typeface="Calibri"/>
                <a:cs typeface="Calibri"/>
              </a:rPr>
              <a:t>Especially [important] since I am at the end [of school]</a:t>
            </a:r>
          </a:p>
          <a:p>
            <a:pPr lvl="1" algn="ctr"/>
            <a:r>
              <a:rPr lang="en-US" sz="1600" b="1" dirty="0" smtClean="0">
                <a:solidFill>
                  <a:schemeClr val="tx2"/>
                </a:solidFill>
                <a:latin typeface="Calibri"/>
                <a:cs typeface="Calibri"/>
              </a:rPr>
              <a:t>Georgette</a:t>
            </a:r>
            <a:endParaRPr lang="en-US" sz="1600" b="1" dirty="0" smtClean="0">
              <a:solidFill>
                <a:schemeClr val="tx2"/>
              </a:solidFill>
              <a:effectLst>
                <a:outerShdw blurRad="38100" dist="38100" dir="2700000" algn="tl">
                  <a:srgbClr val="000000">
                    <a:alpha val="43137"/>
                  </a:srgbClr>
                </a:outerShdw>
              </a:effectLst>
              <a:latin typeface="Calibri"/>
              <a:cs typeface="Calibri"/>
            </a:endParaRPr>
          </a:p>
        </p:txBody>
      </p:sp>
      <p:sp>
        <p:nvSpPr>
          <p:cNvPr id="7" name="Text Placeholder 2"/>
          <p:cNvSpPr txBox="1">
            <a:spLocks/>
          </p:cNvSpPr>
          <p:nvPr/>
        </p:nvSpPr>
        <p:spPr>
          <a:xfrm>
            <a:off x="304800" y="3200401"/>
            <a:ext cx="7162800" cy="1905000"/>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3200" dirty="0" smtClean="0"/>
              <a:t>New Learning – Surprises!</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I didn’t know everything</a:t>
            </a:r>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r>
              <a:rPr lang="en-US" sz="2400" dirty="0" smtClean="0"/>
              <a:t>Liked it, Felt Good, Could Manage it</a:t>
            </a:r>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Broken</a:t>
            </a:r>
            <a:r>
              <a:rPr kumimoji="0" lang="en-US" sz="2400" b="0" i="0" u="none" strike="noStrike" kern="1200" cap="none" spc="0" normalizeH="0" noProof="0" dirty="0" smtClean="0">
                <a:ln>
                  <a:noFill/>
                </a:ln>
                <a:solidFill>
                  <a:schemeClr val="tx1"/>
                </a:solidFill>
                <a:effectLst/>
                <a:uLnTx/>
                <a:uFillTx/>
                <a:latin typeface="+mn-lt"/>
                <a:ea typeface="+mn-ea"/>
                <a:cs typeface="+mn-cs"/>
              </a:rPr>
              <a:t> Stereotypes related to Self</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extBox 8"/>
          <p:cNvSpPr txBox="1"/>
          <p:nvPr/>
        </p:nvSpPr>
        <p:spPr>
          <a:xfrm>
            <a:off x="6934200" y="3810000"/>
            <a:ext cx="2019300" cy="1077218"/>
          </a:xfrm>
          <a:prstGeom prst="rect">
            <a:avLst/>
          </a:prstGeom>
          <a:noFill/>
        </p:spPr>
        <p:txBody>
          <a:bodyPr wrap="square" rtlCol="0">
            <a:spAutoFit/>
          </a:bodyPr>
          <a:lstStyle/>
          <a:p>
            <a:pPr algn="ctr" defTabSz="914099" fontAlgn="base">
              <a:spcBef>
                <a:spcPct val="0"/>
              </a:spcBef>
              <a:spcAft>
                <a:spcPct val="0"/>
              </a:spcAft>
            </a:pPr>
            <a:r>
              <a:rPr lang="en-US" sz="1600" b="1" dirty="0" smtClean="0">
                <a:solidFill>
                  <a:srgbClr val="663300"/>
                </a:solidFill>
              </a:rPr>
              <a:t>Liked what it was doing for me as a person </a:t>
            </a:r>
          </a:p>
          <a:p>
            <a:pPr algn="ctr" defTabSz="914099" fontAlgn="base">
              <a:spcBef>
                <a:spcPct val="0"/>
              </a:spcBef>
              <a:spcAft>
                <a:spcPct val="0"/>
              </a:spcAft>
            </a:pPr>
            <a:r>
              <a:rPr lang="en-US" sz="1600" b="1" dirty="0" smtClean="0">
                <a:solidFill>
                  <a:srgbClr val="663300"/>
                </a:solidFill>
              </a:rPr>
              <a:t>Raine</a:t>
            </a:r>
            <a:endParaRPr lang="en-US" sz="1600" b="1" dirty="0">
              <a:solidFill>
                <a:srgbClr val="663300"/>
              </a:solidFill>
            </a:endParaRPr>
          </a:p>
        </p:txBody>
      </p:sp>
      <p:sp>
        <p:nvSpPr>
          <p:cNvPr id="13" name="TextBox 12"/>
          <p:cNvSpPr txBox="1"/>
          <p:nvPr/>
        </p:nvSpPr>
        <p:spPr>
          <a:xfrm>
            <a:off x="7277100" y="1566207"/>
            <a:ext cx="1638300" cy="1323439"/>
          </a:xfrm>
          <a:prstGeom prst="rect">
            <a:avLst/>
          </a:prstGeom>
          <a:noFill/>
        </p:spPr>
        <p:txBody>
          <a:bodyPr wrap="square" rtlCol="0">
            <a:spAutoFit/>
          </a:bodyPr>
          <a:lstStyle/>
          <a:p>
            <a:pPr lvl="1" algn="ctr"/>
            <a:r>
              <a:rPr lang="en-US" sz="1600" b="1" dirty="0" smtClean="0">
                <a:solidFill>
                  <a:srgbClr val="FFC000"/>
                </a:solidFill>
              </a:rPr>
              <a:t>It was a blessing in disguise for me</a:t>
            </a:r>
          </a:p>
          <a:p>
            <a:pPr lvl="1" algn="ctr"/>
            <a:r>
              <a:rPr lang="en-US" sz="1600" b="1" dirty="0" smtClean="0">
                <a:solidFill>
                  <a:srgbClr val="FFC000"/>
                </a:solidFill>
              </a:rPr>
              <a:t>Jacqui</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457200" y="1524000"/>
            <a:ext cx="8077200" cy="1752600"/>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noProof="0" dirty="0" smtClean="0">
                <a:ln>
                  <a:noFill/>
                </a:ln>
                <a:solidFill>
                  <a:schemeClr val="tx1"/>
                </a:solidFill>
                <a:effectLst/>
                <a:uLnTx/>
                <a:uFillTx/>
                <a:latin typeface="+mn-lt"/>
                <a:ea typeface="+mn-ea"/>
                <a:cs typeface="+mn-cs"/>
              </a:rPr>
              <a:t>Vehicle for Student Identity Development</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3200" dirty="0" smtClean="0"/>
              <a:t>Motivator/Incentive for Retention</a:t>
            </a:r>
            <a:endParaRPr kumimoji="0" lang="en-US" sz="3200" b="0" i="0" u="none" strike="noStrike" kern="1200" cap="none" spc="0" normalizeH="0" noProof="0" dirty="0" smtClean="0">
              <a:ln>
                <a:noFill/>
              </a:ln>
              <a:solidFill>
                <a:schemeClr val="tx1"/>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r>
              <a:rPr lang="en-US" sz="2400" dirty="0" smtClean="0"/>
              <a:t> Lack of College Connections – Faculty Relationships</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Juggling – Stop/Start Educations</a:t>
            </a:r>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r>
              <a:rPr lang="en-US" sz="2400" dirty="0" smtClean="0"/>
              <a:t>Risks &amp; Losses, Can Pass</a:t>
            </a:r>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r>
              <a:rPr lang="en-US" sz="2400" dirty="0" smtClean="0"/>
              <a:t>Choose Placements with a Menu</a:t>
            </a:r>
          </a:p>
          <a:p>
            <a:pPr marL="1258888" lvl="2" indent="-344488" defTabSz="914363">
              <a:lnSpc>
                <a:spcPct val="90000"/>
              </a:lnSpc>
              <a:spcBef>
                <a:spcPct val="20000"/>
              </a:spcBef>
              <a:buBlip>
                <a:blip r:embed="rId4"/>
              </a:buBlip>
              <a:defRPr/>
            </a:pPr>
            <a:r>
              <a:rPr lang="en-US" sz="2400" dirty="0"/>
              <a:t>Connected Readings, </a:t>
            </a:r>
            <a:r>
              <a:rPr lang="en-US" sz="2400" dirty="0" smtClean="0"/>
              <a:t>Reflection </a:t>
            </a:r>
            <a:endParaRPr lang="en-US" sz="2400" dirty="0"/>
          </a:p>
          <a:p>
            <a:pPr marL="1258888" marR="0" lvl="2" indent="-344488" algn="l" defTabSz="914363" rtl="0" eaLnBrk="1" fontAlgn="auto" latinLnBrk="0" hangingPunct="1">
              <a:lnSpc>
                <a:spcPct val="90000"/>
              </a:lnSpc>
              <a:spcBef>
                <a:spcPct val="20000"/>
              </a:spcBef>
              <a:spcAft>
                <a:spcPts val="0"/>
              </a:spcAft>
              <a:buClrTx/>
              <a:buSzTx/>
              <a:buFontTx/>
              <a:buBlip>
                <a:blip r:embed="rId4"/>
              </a:buBlip>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Title 1"/>
          <p:cNvSpPr txBox="1">
            <a:spLocks/>
          </p:cNvSpPr>
          <p:nvPr/>
        </p:nvSpPr>
        <p:spPr>
          <a:xfrm>
            <a:off x="457200" y="152400"/>
            <a:ext cx="8382000" cy="894604"/>
          </a:xfrm>
          <a:prstGeom prst="rect">
            <a:avLst/>
          </a:prstGeom>
        </p:spPr>
        <p:txBody>
          <a:bodyPr vert="horz" wrap="square" lIns="0" tIns="0" rIns="0" bIns="0" rtlCol="0" anchor="t">
            <a:spAutoFit/>
          </a:bodyPr>
          <a:lstStyle/>
          <a:p>
            <a:pPr lvl="0" defTabSz="914363">
              <a:lnSpc>
                <a:spcPct val="90000"/>
              </a:lnSpc>
              <a:spcBef>
                <a:spcPct val="0"/>
              </a:spcBef>
              <a:defRPr/>
            </a:pPr>
            <a:r>
              <a:rPr lang="en-US" dirty="0">
                <a:solidFill>
                  <a:schemeClr val="accent5">
                    <a:lumMod val="60000"/>
                    <a:lumOff val="40000"/>
                  </a:schemeClr>
                </a:solidFill>
              </a:rPr>
              <a:t>Connected Knowing…</a:t>
            </a:r>
            <a:r>
              <a:rPr kumimoji="0" lang="en-US"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t/>
            </a:r>
            <a:br>
              <a:rPr kumimoji="0" lang="en-US"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br>
            <a:r>
              <a:rPr kumimoji="0" lang="en-US"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t>Social Creativity – Outgroup Experiences Analyzed</a:t>
            </a:r>
            <a:endParaRPr kumimoji="0" lang="en-US" b="0" i="0" u="none" strike="noStrike" kern="1200" cap="none" spc="-150" normalizeH="0" baseline="0" noProof="0" dirty="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endParaRPr>
          </a:p>
        </p:txBody>
      </p:sp>
      <p:sp>
        <p:nvSpPr>
          <p:cNvPr id="15" name="TextBox 14"/>
          <p:cNvSpPr txBox="1"/>
          <p:nvPr/>
        </p:nvSpPr>
        <p:spPr>
          <a:xfrm>
            <a:off x="304800" y="4802326"/>
            <a:ext cx="3886200" cy="830997"/>
          </a:xfrm>
          <a:prstGeom prst="rect">
            <a:avLst/>
          </a:prstGeom>
          <a:noFill/>
        </p:spPr>
        <p:txBody>
          <a:bodyPr wrap="square" rtlCol="0">
            <a:spAutoFit/>
          </a:bodyPr>
          <a:lstStyle/>
          <a:p>
            <a:pPr algn="ctr" defTabSz="914099" fontAlgn="base">
              <a:spcBef>
                <a:spcPct val="0"/>
              </a:spcBef>
              <a:spcAft>
                <a:spcPct val="0"/>
              </a:spcAft>
            </a:pPr>
            <a:r>
              <a:rPr lang="en-US" sz="1600" dirty="0" smtClean="0">
                <a:solidFill>
                  <a:schemeClr val="accent5">
                    <a:lumMod val="50000"/>
                  </a:schemeClr>
                </a:solidFill>
                <a:latin typeface="Calibri"/>
                <a:cs typeface="Calibri"/>
              </a:rPr>
              <a:t>I sacrificed a lot to be here and I have to make it work </a:t>
            </a:r>
          </a:p>
          <a:p>
            <a:pPr algn="ctr" defTabSz="914099" fontAlgn="base">
              <a:spcBef>
                <a:spcPct val="0"/>
              </a:spcBef>
              <a:spcAft>
                <a:spcPct val="0"/>
              </a:spcAft>
            </a:pPr>
            <a:r>
              <a:rPr lang="en-US" sz="1600" dirty="0" smtClean="0">
                <a:solidFill>
                  <a:schemeClr val="accent5">
                    <a:lumMod val="50000"/>
                  </a:schemeClr>
                </a:solidFill>
                <a:effectLst>
                  <a:outerShdw blurRad="38100" dist="38100" dir="2700000" algn="tl">
                    <a:srgbClr val="000000">
                      <a:alpha val="43137"/>
                    </a:srgbClr>
                  </a:outerShdw>
                </a:effectLst>
                <a:latin typeface="Calibri"/>
                <a:cs typeface="Calibri"/>
              </a:rPr>
              <a:t>Stephen</a:t>
            </a:r>
          </a:p>
        </p:txBody>
      </p:sp>
      <p:sp>
        <p:nvSpPr>
          <p:cNvPr id="16" name="TextBox 15"/>
          <p:cNvSpPr txBox="1"/>
          <p:nvPr/>
        </p:nvSpPr>
        <p:spPr>
          <a:xfrm>
            <a:off x="6781800" y="3200400"/>
            <a:ext cx="2057400" cy="1569660"/>
          </a:xfrm>
          <a:prstGeom prst="rect">
            <a:avLst/>
          </a:prstGeom>
          <a:noFill/>
        </p:spPr>
        <p:txBody>
          <a:bodyPr wrap="square" rtlCol="0">
            <a:spAutoFit/>
          </a:bodyPr>
          <a:lstStyle/>
          <a:p>
            <a:pPr lvl="1"/>
            <a:r>
              <a:rPr lang="en-US" sz="1600" dirty="0" smtClean="0">
                <a:solidFill>
                  <a:srgbClr val="000000"/>
                </a:solidFill>
                <a:latin typeface="Calibri"/>
                <a:cs typeface="Calibri"/>
              </a:rPr>
              <a:t>Something inside of me clicked…that’s why I’m still here… plugging along</a:t>
            </a:r>
          </a:p>
          <a:p>
            <a:pPr lvl="1"/>
            <a:r>
              <a:rPr lang="en-US" sz="1600" dirty="0" err="1" smtClean="0">
                <a:solidFill>
                  <a:srgbClr val="000000"/>
                </a:solidFill>
                <a:latin typeface="Calibri"/>
                <a:cs typeface="Calibri"/>
              </a:rPr>
              <a:t>Jaqui</a:t>
            </a:r>
            <a:endParaRPr lang="en-US" sz="1600" dirty="0">
              <a:solidFill>
                <a:srgbClr val="000000"/>
              </a:solidFill>
              <a:latin typeface="Calibri"/>
              <a:cs typeface="Calibri"/>
            </a:endParaRPr>
          </a:p>
        </p:txBody>
      </p:sp>
      <p:sp>
        <p:nvSpPr>
          <p:cNvPr id="17" name="TextBox 16"/>
          <p:cNvSpPr txBox="1"/>
          <p:nvPr/>
        </p:nvSpPr>
        <p:spPr>
          <a:xfrm>
            <a:off x="2743200" y="5410200"/>
            <a:ext cx="3124200" cy="830997"/>
          </a:xfrm>
          <a:prstGeom prst="rect">
            <a:avLst/>
          </a:prstGeom>
          <a:noFill/>
        </p:spPr>
        <p:txBody>
          <a:bodyPr wrap="square" rtlCol="0">
            <a:spAutoFit/>
          </a:bodyPr>
          <a:lstStyle/>
          <a:p>
            <a:pPr lvl="1" algn="ctr"/>
            <a:r>
              <a:rPr lang="en-US" sz="1600" dirty="0" smtClean="0">
                <a:solidFill>
                  <a:schemeClr val="accent1"/>
                </a:solidFill>
                <a:latin typeface="Calibri"/>
                <a:cs typeface="Calibri"/>
              </a:rPr>
              <a:t>[I] question why I do this – others discourage me </a:t>
            </a:r>
          </a:p>
          <a:p>
            <a:pPr lvl="1" algn="ctr"/>
            <a:r>
              <a:rPr lang="en-US" sz="1600" dirty="0" smtClean="0">
                <a:solidFill>
                  <a:schemeClr val="accent1"/>
                </a:solidFill>
                <a:latin typeface="Calibri"/>
                <a:cs typeface="Calibri"/>
              </a:rPr>
              <a:t>Raine</a:t>
            </a:r>
          </a:p>
        </p:txBody>
      </p:sp>
      <p:sp>
        <p:nvSpPr>
          <p:cNvPr id="9" name="TextBox 8"/>
          <p:cNvSpPr txBox="1"/>
          <p:nvPr/>
        </p:nvSpPr>
        <p:spPr>
          <a:xfrm>
            <a:off x="4495800" y="4876800"/>
            <a:ext cx="4419600" cy="830997"/>
          </a:xfrm>
          <a:prstGeom prst="rect">
            <a:avLst/>
          </a:prstGeom>
          <a:noFill/>
        </p:spPr>
        <p:txBody>
          <a:bodyPr wrap="square" rtlCol="0">
            <a:spAutoFit/>
          </a:bodyPr>
          <a:lstStyle/>
          <a:p>
            <a:pPr lvl="1" algn="ctr"/>
            <a:r>
              <a:rPr lang="en-US" sz="1600" b="1" dirty="0" smtClean="0">
                <a:latin typeface="Calibri"/>
                <a:cs typeface="Calibri"/>
              </a:rPr>
              <a:t>Service reassured me, given me an incentive to finish </a:t>
            </a:r>
          </a:p>
          <a:p>
            <a:pPr lvl="1" algn="ctr"/>
            <a:r>
              <a:rPr lang="en-US" sz="1600" b="1" dirty="0" smtClean="0">
                <a:latin typeface="Calibri"/>
                <a:cs typeface="Calibri"/>
              </a:rPr>
              <a:t>Georgette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447800"/>
            <a:ext cx="8382000" cy="2474524"/>
          </a:xfrm>
        </p:spPr>
        <p:txBody>
          <a:bodyPr/>
          <a:lstStyle/>
          <a:p>
            <a:r>
              <a:rPr lang="en-US" dirty="0" smtClean="0"/>
              <a:t>Service-Learning with Nontraditional Learners…</a:t>
            </a:r>
          </a:p>
          <a:p>
            <a:pPr lvl="2"/>
            <a:r>
              <a:rPr lang="en-US" dirty="0" smtClean="0"/>
              <a:t>How is it different?</a:t>
            </a:r>
          </a:p>
          <a:p>
            <a:pPr lvl="2"/>
            <a:r>
              <a:rPr lang="en-US" dirty="0" smtClean="0"/>
              <a:t>How do we do it? </a:t>
            </a:r>
          </a:p>
          <a:p>
            <a:pPr lvl="2"/>
            <a:r>
              <a:rPr lang="en-US" dirty="0" smtClean="0"/>
              <a:t>How do we identify and understand this group?</a:t>
            </a:r>
          </a:p>
          <a:p>
            <a:pPr lvl="2"/>
            <a:endParaRPr lang="en-US" dirty="0" smtClean="0"/>
          </a:p>
          <a:p>
            <a:pPr lvl="2"/>
            <a:endParaRPr lang="en-US" dirty="0" smtClean="0"/>
          </a:p>
        </p:txBody>
      </p:sp>
      <p:sp>
        <p:nvSpPr>
          <p:cNvPr id="11" name="Title 1"/>
          <p:cNvSpPr txBox="1">
            <a:spLocks/>
          </p:cNvSpPr>
          <p:nvPr/>
        </p:nvSpPr>
        <p:spPr>
          <a:xfrm>
            <a:off x="304800" y="381000"/>
            <a:ext cx="8382000" cy="664797"/>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z="4800" spc="-150" dirty="0" smtClean="0">
                <a:ln w="3175">
                  <a:noFill/>
                </a:ln>
                <a:solidFill>
                  <a:schemeClr val="accent5">
                    <a:lumMod val="60000"/>
                    <a:lumOff val="40000"/>
                  </a:schemeClr>
                </a:solidFill>
                <a:effectLst>
                  <a:outerShdw blurRad="50800" dist="38100" dir="2700000" algn="tl" rotWithShape="0">
                    <a:prstClr val="black">
                      <a:alpha val="40000"/>
                    </a:prstClr>
                  </a:outerShdw>
                </a:effectLst>
                <a:latin typeface="+mj-lt"/>
                <a:cs typeface="Arial" charset="0"/>
              </a:rPr>
              <a:t>Significance &amp; Further Inquiry</a:t>
            </a:r>
            <a:r>
              <a:rPr kumimoji="0" lang="en-US" sz="4800" b="0" i="0" u="none" strike="noStrike" kern="1200" cap="none" spc="-150" normalizeH="0" baseline="0" noProof="0" dirty="0" smtClean="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rPr>
              <a:t> </a:t>
            </a:r>
            <a:endParaRPr kumimoji="0" lang="en-US" sz="3200" b="0" i="0" u="none" strike="noStrike" kern="1200" cap="none" spc="-150" normalizeH="0" baseline="0" noProof="0" dirty="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mj-lt"/>
              <a:ea typeface="+mn-ea"/>
              <a:cs typeface="Arial" charset="0"/>
            </a:endParaRPr>
          </a:p>
        </p:txBody>
      </p:sp>
      <p:sp>
        <p:nvSpPr>
          <p:cNvPr id="13" name="TextBox 12"/>
          <p:cNvSpPr txBox="1"/>
          <p:nvPr/>
        </p:nvSpPr>
        <p:spPr>
          <a:xfrm>
            <a:off x="228600" y="3572470"/>
            <a:ext cx="4495800" cy="830997"/>
          </a:xfrm>
          <a:prstGeom prst="rect">
            <a:avLst/>
          </a:prstGeom>
          <a:noFill/>
        </p:spPr>
        <p:txBody>
          <a:bodyPr wrap="square" rtlCol="0">
            <a:spAutoFit/>
          </a:bodyPr>
          <a:lstStyle/>
          <a:p>
            <a:pPr lvl="1"/>
            <a:r>
              <a:rPr lang="en-US" sz="1600" b="1" dirty="0" smtClean="0">
                <a:solidFill>
                  <a:schemeClr val="accent1"/>
                </a:solidFill>
              </a:rPr>
              <a:t>My other classes that I had to take seemed better because of it  </a:t>
            </a:r>
          </a:p>
          <a:p>
            <a:pPr lvl="1"/>
            <a:r>
              <a:rPr lang="en-US" sz="1600" b="1" dirty="0" smtClean="0">
                <a:solidFill>
                  <a:schemeClr val="accent1"/>
                </a:solidFill>
              </a:rPr>
              <a:t>Sonia</a:t>
            </a:r>
          </a:p>
        </p:txBody>
      </p:sp>
      <p:sp>
        <p:nvSpPr>
          <p:cNvPr id="14" name="TextBox 13"/>
          <p:cNvSpPr txBox="1"/>
          <p:nvPr/>
        </p:nvSpPr>
        <p:spPr>
          <a:xfrm>
            <a:off x="5334000" y="3429000"/>
            <a:ext cx="1828800" cy="1323439"/>
          </a:xfrm>
          <a:prstGeom prst="rect">
            <a:avLst/>
          </a:prstGeom>
          <a:noFill/>
        </p:spPr>
        <p:txBody>
          <a:bodyPr wrap="square" rtlCol="0">
            <a:spAutoFit/>
          </a:bodyPr>
          <a:lstStyle/>
          <a:p>
            <a:pPr lvl="1"/>
            <a:r>
              <a:rPr lang="en-US" sz="1600" b="1" dirty="0" smtClean="0">
                <a:solidFill>
                  <a:schemeClr val="accent3">
                    <a:lumMod val="50000"/>
                  </a:schemeClr>
                </a:solidFill>
              </a:rPr>
              <a:t>[s-l course] makes me more well rounded Raine</a:t>
            </a:r>
          </a:p>
        </p:txBody>
      </p:sp>
      <p:sp>
        <p:nvSpPr>
          <p:cNvPr id="8" name="TextBox 7"/>
          <p:cNvSpPr txBox="1"/>
          <p:nvPr/>
        </p:nvSpPr>
        <p:spPr>
          <a:xfrm>
            <a:off x="1143000" y="4800600"/>
            <a:ext cx="5181600" cy="1077218"/>
          </a:xfrm>
          <a:prstGeom prst="rect">
            <a:avLst/>
          </a:prstGeom>
          <a:noFill/>
        </p:spPr>
        <p:txBody>
          <a:bodyPr wrap="square" rtlCol="0">
            <a:spAutoFit/>
          </a:bodyPr>
          <a:lstStyle/>
          <a:p>
            <a:pPr lvl="1"/>
            <a:endParaRPr lang="en-US" sz="1600" dirty="0" smtClean="0">
              <a:latin typeface="Calibri"/>
              <a:cs typeface="Calibri"/>
            </a:endParaRPr>
          </a:p>
          <a:p>
            <a:pPr lvl="1"/>
            <a:r>
              <a:rPr lang="en-US" sz="1600" b="1" dirty="0" smtClean="0">
                <a:latin typeface="Calibri"/>
                <a:cs typeface="Calibri"/>
              </a:rPr>
              <a:t>The project excited me to push forward - it was the right direction, right thing </a:t>
            </a:r>
          </a:p>
          <a:p>
            <a:pPr lvl="1"/>
            <a:r>
              <a:rPr lang="en-US" sz="1600" b="1" dirty="0" smtClean="0">
                <a:latin typeface="Calibri"/>
                <a:cs typeface="Calibri"/>
              </a:rPr>
              <a:t>Robert</a:t>
            </a:r>
            <a:endParaRPr lang="en-US" sz="1600" b="1" dirty="0">
              <a:latin typeface="Calibri"/>
              <a:cs typeface="Calibri"/>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3600" dirty="0" smtClean="0"/>
              <a:t>Session Outline</a:t>
            </a:r>
          </a:p>
        </p:txBody>
      </p:sp>
      <p:sp>
        <p:nvSpPr>
          <p:cNvPr id="9219" name="Rectangle 3"/>
          <p:cNvSpPr>
            <a:spLocks noGrp="1" noChangeArrowheads="1"/>
          </p:cNvSpPr>
          <p:nvPr>
            <p:ph sz="quarter" idx="1"/>
          </p:nvPr>
        </p:nvSpPr>
        <p:spPr>
          <a:xfrm>
            <a:off x="838200" y="1371600"/>
            <a:ext cx="7086600" cy="4724400"/>
          </a:xfrm>
        </p:spPr>
        <p:txBody>
          <a:bodyPr>
            <a:normAutofit lnSpcReduction="10000"/>
          </a:bodyPr>
          <a:lstStyle/>
          <a:p>
            <a:r>
              <a:rPr lang="en-US" sz="2800" dirty="0" smtClean="0">
                <a:latin typeface="+mj-lt"/>
                <a:ea typeface="ＭＳ Ｐゴシック"/>
                <a:cs typeface="Arial" pitchFamily="34" charset="0"/>
              </a:rPr>
              <a:t>Who’s in the room and why </a:t>
            </a:r>
          </a:p>
          <a:p>
            <a:pPr marL="36512" indent="0">
              <a:buNone/>
            </a:pPr>
            <a:endParaRPr lang="en-US" sz="2800" dirty="0" smtClean="0">
              <a:latin typeface="+mj-lt"/>
              <a:ea typeface="ＭＳ Ｐゴシック"/>
              <a:cs typeface="Arial" pitchFamily="34" charset="0"/>
            </a:endParaRPr>
          </a:p>
          <a:p>
            <a:r>
              <a:rPr lang="en-US" sz="2800" dirty="0" smtClean="0">
                <a:latin typeface="+mj-lt"/>
                <a:ea typeface="ＭＳ Ｐゴシック"/>
                <a:cs typeface="Arial" pitchFamily="34" charset="0"/>
              </a:rPr>
              <a:t>What we know about CBSL with adult students </a:t>
            </a:r>
          </a:p>
          <a:p>
            <a:r>
              <a:rPr lang="en-US" sz="2800" dirty="0" smtClean="0">
                <a:latin typeface="+mj-lt"/>
                <a:ea typeface="ＭＳ Ｐゴシック"/>
                <a:cs typeface="Arial" pitchFamily="34" charset="0"/>
              </a:rPr>
              <a:t>Analyzing student experience from qualitative data</a:t>
            </a:r>
          </a:p>
          <a:p>
            <a:r>
              <a:rPr lang="en-US" sz="2800" dirty="0" smtClean="0">
                <a:latin typeface="+mj-lt"/>
                <a:ea typeface="ＭＳ Ｐゴシック"/>
                <a:cs typeface="Arial" pitchFamily="34" charset="0"/>
              </a:rPr>
              <a:t>Best practices for CBSL faculty working with adult students</a:t>
            </a:r>
          </a:p>
          <a:p>
            <a:r>
              <a:rPr lang="en-US" sz="2800" dirty="0" smtClean="0">
                <a:latin typeface="+mj-lt"/>
                <a:ea typeface="ＭＳ Ｐゴシック"/>
                <a:cs typeface="Arial" pitchFamily="34" charset="0"/>
              </a:rPr>
              <a:t>Discussion: </a:t>
            </a:r>
            <a:r>
              <a:rPr lang="en-US" sz="2800" dirty="0" smtClean="0">
                <a:latin typeface="+mj-lt"/>
              </a:rPr>
              <a:t>Identifying a </a:t>
            </a:r>
            <a:r>
              <a:rPr lang="en-US" sz="2800" dirty="0">
                <a:latin typeface="+mj-lt"/>
              </a:rPr>
              <a:t>research agenda </a:t>
            </a:r>
            <a:r>
              <a:rPr lang="en-US" sz="2800" dirty="0" smtClean="0">
                <a:latin typeface="+mj-lt"/>
              </a:rPr>
              <a:t>for the future </a:t>
            </a:r>
            <a:endParaRPr lang="en-US" sz="2800" dirty="0">
              <a:latin typeface="+mj-lt"/>
            </a:endParaRPr>
          </a:p>
          <a:p>
            <a:pPr>
              <a:lnSpc>
                <a:spcPct val="150000"/>
              </a:lnSpc>
            </a:pPr>
            <a:endParaRPr lang="en-US" sz="2800" dirty="0" smtClean="0">
              <a:ea typeface="ＭＳ Ｐゴシック"/>
              <a:cs typeface="Arial" pitchFamily="34" charset="0"/>
            </a:endParaRPr>
          </a:p>
          <a:p>
            <a:endParaRPr lang="en-US" sz="1200" dirty="0" smtClean="0">
              <a:ea typeface="ＭＳ Ｐゴシック"/>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0"/>
            <a:ext cx="8534400" cy="758952"/>
          </a:xfrm>
        </p:spPr>
        <p:txBody>
          <a:bodyPr>
            <a:normAutofit fontScale="90000"/>
          </a:bodyPr>
          <a:lstStyle/>
          <a:p>
            <a:r>
              <a:rPr lang="en-US" b="1" dirty="0" smtClean="0"/>
              <a:t>Connected Knowing: Service-Learning Practitioners and Adult Learners</a:t>
            </a:r>
            <a:endParaRPr lang="en-US" b="1" dirty="0"/>
          </a:p>
        </p:txBody>
      </p:sp>
      <p:sp>
        <p:nvSpPr>
          <p:cNvPr id="5" name="Vertical Text Placeholder 4"/>
          <p:cNvSpPr>
            <a:spLocks noGrp="1"/>
          </p:cNvSpPr>
          <p:nvPr>
            <p:ph type="body" orient="vert" idx="1"/>
          </p:nvPr>
        </p:nvSpPr>
        <p:spPr>
          <a:xfrm rot="16200000">
            <a:off x="3155442" y="502158"/>
            <a:ext cx="2680716" cy="6858000"/>
          </a:xfrm>
        </p:spPr>
        <p:txBody>
          <a:bodyPr/>
          <a:lstStyle/>
          <a:p>
            <a:pPr algn="ctr"/>
            <a:r>
              <a:rPr lang="en-US" dirty="0" smtClean="0">
                <a:latin typeface="Georgia"/>
                <a:cs typeface="Georgia"/>
              </a:rPr>
              <a:t>Amanda Wittman, PhD</a:t>
            </a:r>
          </a:p>
          <a:p>
            <a:pPr algn="ctr">
              <a:buNone/>
            </a:pPr>
            <a:r>
              <a:rPr lang="en-US" sz="2400" dirty="0" smtClean="0">
                <a:latin typeface="Georgia"/>
                <a:cs typeface="Georgia"/>
              </a:rPr>
              <a:t>Director of Academic and Strategic Initiatives, Campus Compact</a:t>
            </a:r>
          </a:p>
          <a:p>
            <a:pPr algn="ctr">
              <a:buNone/>
            </a:pPr>
            <a:r>
              <a:rPr lang="en-US" sz="2400" dirty="0" err="1" smtClean="0">
                <a:latin typeface="Georgia"/>
                <a:cs typeface="Georgia"/>
              </a:rPr>
              <a:t>awittman@compact.org</a:t>
            </a:r>
            <a:endParaRPr lang="en-US" sz="2400" dirty="0">
              <a:latin typeface="Georgia"/>
              <a:cs typeface="Georgi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endParaRPr lang="en-US" dirty="0"/>
          </a:p>
          <a:p>
            <a:pPr algn="ctr">
              <a:buNone/>
            </a:pPr>
            <a:r>
              <a:rPr lang="en-US" dirty="0" smtClean="0"/>
              <a:t>T</a:t>
            </a:r>
            <a:r>
              <a:rPr dirty="0" smtClean="0"/>
              <a:t>he only national higher education association dedicated solely to campus-based civic engagement</a:t>
            </a:r>
            <a:endParaRPr lang="en-US" dirty="0" smtClean="0"/>
          </a:p>
          <a:p>
            <a:pPr algn="ctr"/>
            <a:endParaRPr lang="en-US" dirty="0" smtClean="0"/>
          </a:p>
          <a:p>
            <a:pPr algn="ctr">
              <a:buNone/>
            </a:pPr>
            <a:r>
              <a:rPr sz="2162" dirty="0" smtClean="0"/>
              <a:t>Campus Compact envisions colleges and universities as vital agents and architects of a diverse democracy, committed to educating students for responsible citizenship in ways that both deepen their education and improve the quality of community life. We challenge all of higher education to make civic and community engagement an institutional priority.</a:t>
            </a:r>
            <a:endParaRPr lang="en-US" sz="2162" dirty="0"/>
          </a:p>
        </p:txBody>
      </p:sp>
      <p:pic>
        <p:nvPicPr>
          <p:cNvPr id="4" name="Picture 3" descr="Campus Compact-C.jpg"/>
          <p:cNvPicPr>
            <a:picLocks noChangeAspect="1"/>
          </p:cNvPicPr>
          <p:nvPr/>
        </p:nvPicPr>
        <p:blipFill>
          <a:blip r:embed="rId3" cstate="print"/>
          <a:stretch>
            <a:fillRect/>
          </a:stretch>
        </p:blipFill>
        <p:spPr>
          <a:xfrm>
            <a:off x="2895600" y="228600"/>
            <a:ext cx="2895600" cy="213055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600200"/>
            <a:ext cx="7543800" cy="4800600"/>
          </a:xfrm>
        </p:spPr>
        <p:txBody>
          <a:bodyPr>
            <a:normAutofit fontScale="92500" lnSpcReduction="10000"/>
          </a:bodyPr>
          <a:lstStyle/>
          <a:p>
            <a:pPr>
              <a:buNone/>
            </a:pPr>
            <a:r>
              <a:rPr lang="en-US" dirty="0" smtClean="0"/>
              <a:t>Commitment to providing resources and best practices</a:t>
            </a:r>
          </a:p>
          <a:p>
            <a:pPr>
              <a:buNone/>
            </a:pPr>
            <a:endParaRPr lang="en-US" dirty="0" smtClean="0"/>
          </a:p>
          <a:p>
            <a:pPr>
              <a:buNone/>
            </a:pPr>
            <a:r>
              <a:rPr lang="en-US" dirty="0" smtClean="0"/>
              <a:t>Dedication to research-based practice</a:t>
            </a:r>
          </a:p>
          <a:p>
            <a:pPr>
              <a:buNone/>
            </a:pPr>
            <a:endParaRPr lang="en-US" dirty="0" smtClean="0"/>
          </a:p>
          <a:p>
            <a:pPr>
              <a:buNone/>
            </a:pPr>
            <a:r>
              <a:rPr lang="en-US" dirty="0" smtClean="0"/>
              <a:t>Increasing population of adult/non-</a:t>
            </a:r>
            <a:r>
              <a:rPr lang="en-US" dirty="0" err="1" smtClean="0"/>
              <a:t>trad</a:t>
            </a:r>
            <a:r>
              <a:rPr lang="en-US" dirty="0" smtClean="0"/>
              <a:t> learners</a:t>
            </a:r>
          </a:p>
          <a:p>
            <a:pPr>
              <a:buNone/>
            </a:pPr>
            <a:endParaRPr lang="en-US" dirty="0" smtClean="0"/>
          </a:p>
          <a:p>
            <a:pPr>
              <a:buNone/>
            </a:pPr>
            <a:r>
              <a:rPr lang="en-US" dirty="0" smtClean="0"/>
              <a:t>We believe that faculty are one of the key connecters to higher education for adult students</a:t>
            </a:r>
          </a:p>
          <a:p>
            <a:pPr lvl="2"/>
            <a:r>
              <a:rPr lang="en-US" dirty="0" smtClean="0"/>
              <a:t>Important for retention</a:t>
            </a:r>
          </a:p>
          <a:p>
            <a:pPr lvl="2"/>
            <a:r>
              <a:rPr lang="en-US" dirty="0" smtClean="0"/>
              <a:t>Important for student development</a:t>
            </a:r>
          </a:p>
          <a:p>
            <a:pPr lvl="2"/>
            <a:r>
              <a:rPr lang="en-US" dirty="0" smtClean="0"/>
              <a:t>Important for institutional growth</a:t>
            </a:r>
            <a:endParaRPr lang="en-US" dirty="0"/>
          </a:p>
        </p:txBody>
      </p:sp>
      <p:sp>
        <p:nvSpPr>
          <p:cNvPr id="4" name="Rounded Rectangle 3"/>
          <p:cNvSpPr/>
          <p:nvPr/>
        </p:nvSpPr>
        <p:spPr>
          <a:xfrm>
            <a:off x="2667000" y="304800"/>
            <a:ext cx="5943600" cy="609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rPr>
              <a:t>The Campus Compact Connection</a:t>
            </a:r>
            <a:endParaRPr lang="en-US" sz="2400" b="1" dirty="0">
              <a:solidFill>
                <a:schemeClr val="tx1"/>
              </a:solidFill>
            </a:endParaRPr>
          </a:p>
        </p:txBody>
      </p:sp>
      <p:pic>
        <p:nvPicPr>
          <p:cNvPr id="5" name="Picture 4" descr="Campus Compact-C.jpg"/>
          <p:cNvPicPr>
            <a:picLocks noChangeAspect="1"/>
          </p:cNvPicPr>
          <p:nvPr/>
        </p:nvPicPr>
        <p:blipFill>
          <a:blip r:embed="rId3" cstate="print"/>
          <a:stretch>
            <a:fillRect/>
          </a:stretch>
        </p:blipFill>
        <p:spPr>
          <a:xfrm>
            <a:off x="685800" y="228600"/>
            <a:ext cx="1600200" cy="982476"/>
          </a:xfrm>
          <a:prstGeom prst="rect">
            <a:avLst/>
          </a:prstGeom>
        </p:spPr>
      </p:pic>
      <p:sp>
        <p:nvSpPr>
          <p:cNvPr id="7" name="Right Arrow 6"/>
          <p:cNvSpPr/>
          <p:nvPr/>
        </p:nvSpPr>
        <p:spPr>
          <a:xfrm>
            <a:off x="457200" y="1828800"/>
            <a:ext cx="533400" cy="266700"/>
          </a:xfrm>
          <a:prstGeom prst="rightArrow">
            <a:avLst/>
          </a:prstGeom>
          <a:solidFill>
            <a:schemeClr val="accent6">
              <a:lumMod val="75000"/>
            </a:schemeClr>
          </a:solidFill>
          <a:ln w="57150" cap="flat" cmpd="thinThick"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a:off x="457200" y="2971800"/>
            <a:ext cx="533400" cy="228600"/>
          </a:xfrm>
          <a:prstGeom prst="rightArrow">
            <a:avLst/>
          </a:prstGeom>
          <a:solidFill>
            <a:schemeClr val="accent6">
              <a:lumMod val="75000"/>
            </a:schemeClr>
          </a:solidFill>
          <a:ln w="57150" cap="flat" cmpd="thinThick"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a:off x="457200" y="3810000"/>
            <a:ext cx="533400" cy="228600"/>
          </a:xfrm>
          <a:prstGeom prst="rightArrow">
            <a:avLst/>
          </a:prstGeom>
          <a:solidFill>
            <a:schemeClr val="accent6">
              <a:lumMod val="75000"/>
            </a:schemeClr>
          </a:solidFill>
          <a:ln w="57150" cap="flat" cmpd="thinThick"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457200" y="4800600"/>
            <a:ext cx="533400" cy="228600"/>
          </a:xfrm>
          <a:prstGeom prst="rightArrow">
            <a:avLst/>
          </a:prstGeom>
          <a:solidFill>
            <a:schemeClr val="accent6">
              <a:lumMod val="75000"/>
            </a:schemeClr>
          </a:solidFill>
          <a:ln w="57150" cap="flat" cmpd="thinThick"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graphicFrame>
        <p:nvGraphicFramePr>
          <p:cNvPr id="4" name="Content Placeholder 6"/>
          <p:cNvGraphicFramePr>
            <a:graphicFrameLocks/>
          </p:cNvGraphicFramePr>
          <p:nvPr/>
        </p:nvGraphicFramePr>
        <p:xfrm>
          <a:off x="1066800" y="1600200"/>
          <a:ext cx="64008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2514600"/>
            <a:ext cx="7315200" cy="2781300"/>
          </a:xfrm>
        </p:spPr>
        <p:txBody>
          <a:bodyPr>
            <a:normAutofit/>
          </a:bodyPr>
          <a:lstStyle/>
          <a:p>
            <a:pPr marL="742950" lvl="2" indent="-342900">
              <a:buNone/>
            </a:pPr>
            <a:r>
              <a:rPr lang="en-US" dirty="0" smtClean="0"/>
              <a:t>Differences of adults from traditional students</a:t>
            </a:r>
          </a:p>
          <a:p>
            <a:pPr marL="742950" lvl="2" indent="-342900">
              <a:buNone/>
            </a:pPr>
            <a:endParaRPr lang="en-US" dirty="0" smtClean="0"/>
          </a:p>
          <a:p>
            <a:pPr marL="742950" lvl="2" indent="-342900">
              <a:buNone/>
            </a:pPr>
            <a:r>
              <a:rPr lang="en-US" dirty="0" smtClean="0"/>
              <a:t>Benefits that come with using Service-Learning with adult students</a:t>
            </a:r>
          </a:p>
          <a:p>
            <a:pPr marL="742950" lvl="2" indent="-342900">
              <a:buNone/>
            </a:pPr>
            <a:endParaRPr lang="en-US" dirty="0" smtClean="0"/>
          </a:p>
          <a:p>
            <a:pPr marL="742950" lvl="2" indent="-342900">
              <a:buNone/>
            </a:pPr>
            <a:r>
              <a:rPr lang="en-US" dirty="0" smtClean="0"/>
              <a:t>Specific strategies that work well with adult learners.</a:t>
            </a:r>
          </a:p>
          <a:p>
            <a:pPr>
              <a:buNone/>
            </a:pPr>
            <a:endParaRPr lang="en-US" dirty="0" smtClean="0"/>
          </a:p>
          <a:p>
            <a:pPr>
              <a:buNone/>
            </a:pPr>
            <a:endParaRPr lang="en-US" dirty="0"/>
          </a:p>
        </p:txBody>
      </p:sp>
      <p:sp>
        <p:nvSpPr>
          <p:cNvPr id="4" name="Rounded Rectangle 3"/>
          <p:cNvSpPr/>
          <p:nvPr/>
        </p:nvSpPr>
        <p:spPr>
          <a:xfrm>
            <a:off x="914400" y="228600"/>
            <a:ext cx="7543800" cy="1676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lvl="1" algn="ctr"/>
            <a:r>
              <a:rPr lang="en-US" sz="2800" dirty="0" smtClean="0">
                <a:solidFill>
                  <a:schemeClr val="tx1"/>
                </a:solidFill>
              </a:rPr>
              <a:t>Practitioners discuss their experiences using Service-Learning with adult and non-traditional learners in three primary ways:</a:t>
            </a:r>
          </a:p>
          <a:p>
            <a:pPr algn="ctr"/>
            <a:endParaRPr lang="en-US" dirty="0"/>
          </a:p>
        </p:txBody>
      </p:sp>
      <p:sp>
        <p:nvSpPr>
          <p:cNvPr id="5" name="5-Point Star 4"/>
          <p:cNvSpPr/>
          <p:nvPr/>
        </p:nvSpPr>
        <p:spPr>
          <a:xfrm>
            <a:off x="457200" y="3771900"/>
            <a:ext cx="609600" cy="5334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5-Point Star 5"/>
          <p:cNvSpPr/>
          <p:nvPr/>
        </p:nvSpPr>
        <p:spPr>
          <a:xfrm>
            <a:off x="457200" y="4610100"/>
            <a:ext cx="609600" cy="5334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5-Point Star 6"/>
          <p:cNvSpPr/>
          <p:nvPr/>
        </p:nvSpPr>
        <p:spPr>
          <a:xfrm>
            <a:off x="457200" y="5486400"/>
            <a:ext cx="609600" cy="5334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5-Point Star 7"/>
          <p:cNvSpPr/>
          <p:nvPr/>
        </p:nvSpPr>
        <p:spPr>
          <a:xfrm>
            <a:off x="1524000" y="5753100"/>
            <a:ext cx="609600" cy="5334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5-Point Star 9"/>
          <p:cNvSpPr/>
          <p:nvPr/>
        </p:nvSpPr>
        <p:spPr>
          <a:xfrm>
            <a:off x="457200" y="2971800"/>
            <a:ext cx="609600" cy="5334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5-Point Star 10"/>
          <p:cNvSpPr/>
          <p:nvPr/>
        </p:nvSpPr>
        <p:spPr>
          <a:xfrm>
            <a:off x="2514600" y="6019800"/>
            <a:ext cx="609600" cy="5334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5-Point Star 11"/>
          <p:cNvSpPr/>
          <p:nvPr/>
        </p:nvSpPr>
        <p:spPr>
          <a:xfrm>
            <a:off x="381000" y="2057400"/>
            <a:ext cx="609600" cy="5334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2" y="1905002"/>
            <a:ext cx="7772398" cy="4525963"/>
          </a:xfrm>
        </p:spPr>
        <p:txBody>
          <a:bodyPr>
            <a:normAutofit fontScale="92500" lnSpcReduction="20000"/>
          </a:bodyPr>
          <a:lstStyle/>
          <a:p>
            <a:pPr lvl="0">
              <a:buNone/>
            </a:pPr>
            <a:r>
              <a:rPr lang="en-US" dirty="0"/>
              <a:t>Motivation is different, and often higher than found with traditional students</a:t>
            </a:r>
            <a:endParaRPr lang="en-US" dirty="0" smtClean="0"/>
          </a:p>
          <a:p>
            <a:pPr lvl="0">
              <a:buNone/>
            </a:pPr>
            <a:endParaRPr lang="en-US" dirty="0" smtClean="0"/>
          </a:p>
          <a:p>
            <a:pPr lvl="0">
              <a:buNone/>
            </a:pPr>
            <a:r>
              <a:rPr lang="en-US" dirty="0" smtClean="0"/>
              <a:t>Adult learners come to class with more life experience, which leads to specific differences</a:t>
            </a:r>
          </a:p>
          <a:p>
            <a:pPr lvl="1"/>
            <a:r>
              <a:rPr lang="en-US" dirty="0" smtClean="0"/>
              <a:t>They are more comfortable with diversity, and bring diversity to the classroom</a:t>
            </a:r>
          </a:p>
          <a:p>
            <a:pPr lvl="1"/>
            <a:r>
              <a:rPr lang="en-US" dirty="0" smtClean="0"/>
              <a:t>The become leaders and mentors in the class with other students and in relation to community partners</a:t>
            </a:r>
          </a:p>
          <a:p>
            <a:pPr lvl="1"/>
            <a:r>
              <a:rPr lang="en-US" dirty="0" smtClean="0"/>
              <a:t>They have unique skills in management, community engagement, conflict resolution and problem solving that separate them from traditional students</a:t>
            </a:r>
          </a:p>
          <a:p>
            <a:pPr lvl="1"/>
            <a:r>
              <a:rPr lang="en-US" dirty="0" smtClean="0"/>
              <a:t>Adult learners already have connections and experience with community partners</a:t>
            </a:r>
          </a:p>
          <a:p>
            <a:endParaRPr lang="en-US" dirty="0"/>
          </a:p>
        </p:txBody>
      </p:sp>
      <p:cxnSp>
        <p:nvCxnSpPr>
          <p:cNvPr id="5" name="Elbow Connector 4"/>
          <p:cNvCxnSpPr/>
          <p:nvPr/>
        </p:nvCxnSpPr>
        <p:spPr>
          <a:xfrm>
            <a:off x="457198" y="1905002"/>
            <a:ext cx="457204" cy="304802"/>
          </a:xfrm>
          <a:prstGeom prst="bentConnector3">
            <a:avLst>
              <a:gd name="adj1" fmla="val 50000"/>
            </a:avLst>
          </a:prstGeom>
          <a:ln>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2" name="Elbow Connector 11"/>
          <p:cNvCxnSpPr/>
          <p:nvPr/>
        </p:nvCxnSpPr>
        <p:spPr>
          <a:xfrm>
            <a:off x="457198" y="2819402"/>
            <a:ext cx="457204" cy="304802"/>
          </a:xfrm>
          <a:prstGeom prst="bentConnector3">
            <a:avLst>
              <a:gd name="adj1" fmla="val 50000"/>
            </a:avLst>
          </a:prstGeom>
          <a:ln>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914402" y="457198"/>
            <a:ext cx="7162800" cy="1143002"/>
          </a:xfrm>
          <a:prstGeom prst="roundRect">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solidFill>
                  <a:srgbClr val="000000"/>
                </a:solidFill>
              </a:rPr>
              <a:t>Differences of adult learners from traditional learners</a:t>
            </a:r>
          </a:p>
          <a:p>
            <a:pPr algn="ct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24100"/>
            <a:ext cx="4547512" cy="2209800"/>
          </a:xfrm>
        </p:spPr>
        <p:txBody>
          <a:bodyPr>
            <a:normAutofit lnSpcReduction="10000"/>
          </a:bodyPr>
          <a:lstStyle/>
          <a:p>
            <a:pPr lvl="0">
              <a:buNone/>
            </a:pPr>
            <a:r>
              <a:rPr lang="en-US" dirty="0"/>
              <a:t>Career </a:t>
            </a:r>
            <a:r>
              <a:rPr lang="en-US" dirty="0" smtClean="0"/>
              <a:t>development</a:t>
            </a:r>
          </a:p>
          <a:p>
            <a:pPr lvl="0">
              <a:buNone/>
            </a:pPr>
            <a:endParaRPr lang="en-US" dirty="0" smtClean="0"/>
          </a:p>
          <a:p>
            <a:pPr lvl="0">
              <a:buNone/>
            </a:pPr>
            <a:r>
              <a:rPr lang="en-US" dirty="0" smtClean="0"/>
              <a:t>Reflection</a:t>
            </a:r>
          </a:p>
          <a:p>
            <a:pPr lvl="1"/>
            <a:r>
              <a:rPr lang="en-US" dirty="0" smtClean="0"/>
              <a:t>Designing for the margins (</a:t>
            </a:r>
            <a:r>
              <a:rPr lang="en-US" dirty="0" err="1" smtClean="0"/>
              <a:t>Ceasar</a:t>
            </a:r>
            <a:r>
              <a:rPr lang="en-US" dirty="0" smtClean="0"/>
              <a:t> McDowell, 2011)</a:t>
            </a:r>
          </a:p>
          <a:p>
            <a:endParaRPr lang="en-US" dirty="0"/>
          </a:p>
        </p:txBody>
      </p:sp>
      <p:sp>
        <p:nvSpPr>
          <p:cNvPr id="4" name="Rounded Rectangle 3"/>
          <p:cNvSpPr/>
          <p:nvPr/>
        </p:nvSpPr>
        <p:spPr>
          <a:xfrm>
            <a:off x="457200" y="533399"/>
            <a:ext cx="8229600" cy="1066801"/>
          </a:xfrm>
          <a:prstGeom prst="roundRect">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solidFill>
                  <a:srgbClr val="000000"/>
                </a:solidFill>
              </a:rPr>
              <a:t>Benefits of using service-learning </a:t>
            </a:r>
          </a:p>
          <a:p>
            <a:pPr algn="ctr"/>
            <a:r>
              <a:rPr lang="en-US" sz="3200" dirty="0" smtClean="0">
                <a:solidFill>
                  <a:srgbClr val="000000"/>
                </a:solidFill>
              </a:rPr>
              <a:t>with adult learners</a:t>
            </a:r>
          </a:p>
          <a:p>
            <a:pPr algn="ctr"/>
            <a:endParaRPr lang="en-US" dirty="0"/>
          </a:p>
        </p:txBody>
      </p:sp>
      <p:pic>
        <p:nvPicPr>
          <p:cNvPr id="6" name="Picture 5"/>
          <p:cNvPicPr>
            <a:picLocks noChangeAspect="1"/>
          </p:cNvPicPr>
          <p:nvPr/>
        </p:nvPicPr>
        <p:blipFill>
          <a:blip r:embed="rId3" cstate="print"/>
          <a:stretch>
            <a:fillRect/>
          </a:stretch>
        </p:blipFill>
        <p:spPr>
          <a:xfrm>
            <a:off x="5004712" y="3429000"/>
            <a:ext cx="3682088" cy="2940049"/>
          </a:xfrm>
          <a:prstGeom prst="rect">
            <a:avLst/>
          </a:prstGeom>
          <a:ln w="38100" cap="flat" cmpd="sng" algn="ctr">
            <a:solidFill>
              <a:schemeClr val="tx1"/>
            </a:solidFill>
            <a:prstDash val="solid"/>
            <a:round/>
            <a:headEnd type="none" w="med" len="med"/>
            <a:tailEnd type="none" w="med" len="me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solidFill>
                  <a:srgbClr val="D16349"/>
                </a:solidFill>
              </a:rPr>
              <a:t>Strategies that work well with adult learners in a </a:t>
            </a:r>
            <a:r>
              <a:rPr lang="en-US" sz="2800" b="1" dirty="0" err="1" smtClean="0">
                <a:solidFill>
                  <a:srgbClr val="D16349"/>
                </a:solidFill>
              </a:rPr>
              <a:t>s-l</a:t>
            </a:r>
            <a:r>
              <a:rPr lang="en-US" sz="2800" b="1" dirty="0" smtClean="0">
                <a:solidFill>
                  <a:srgbClr val="D16349"/>
                </a:solidFill>
              </a:rPr>
              <a:t> context</a:t>
            </a:r>
            <a:endParaRPr lang="en-US" sz="2800" b="1" dirty="0">
              <a:solidFill>
                <a:srgbClr val="D16349"/>
              </a:solidFill>
            </a:endParaRPr>
          </a:p>
        </p:txBody>
      </p:sp>
      <p:sp>
        <p:nvSpPr>
          <p:cNvPr id="4" name="Rounded Rectangle 3"/>
          <p:cNvSpPr/>
          <p:nvPr/>
        </p:nvSpPr>
        <p:spPr>
          <a:xfrm>
            <a:off x="5638800" y="1600200"/>
            <a:ext cx="2514600" cy="1295400"/>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800" dirty="0" smtClean="0">
                <a:solidFill>
                  <a:srgbClr val="000000"/>
                </a:solidFill>
              </a:rPr>
              <a:t>Curriculum redesign</a:t>
            </a:r>
          </a:p>
          <a:p>
            <a:pPr algn="ctr"/>
            <a:endParaRPr lang="en-US" dirty="0"/>
          </a:p>
        </p:txBody>
      </p:sp>
      <p:sp>
        <p:nvSpPr>
          <p:cNvPr id="5" name="Rounded Rectangle 4"/>
          <p:cNvSpPr/>
          <p:nvPr/>
        </p:nvSpPr>
        <p:spPr>
          <a:xfrm>
            <a:off x="3124200" y="3048000"/>
            <a:ext cx="2514600" cy="1295400"/>
          </a:xfrm>
          <a:prstGeom prst="roundRect">
            <a:avLst/>
          </a:prstGeom>
          <a:solidFill>
            <a:schemeClr val="accent4">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800" dirty="0" smtClean="0">
                <a:solidFill>
                  <a:srgbClr val="000000"/>
                </a:solidFill>
              </a:rPr>
              <a:t>Rethink partnerships</a:t>
            </a:r>
          </a:p>
          <a:p>
            <a:pPr algn="ctr"/>
            <a:endParaRPr lang="en-US" dirty="0"/>
          </a:p>
        </p:txBody>
      </p:sp>
      <p:sp>
        <p:nvSpPr>
          <p:cNvPr id="6" name="Rounded Rectangle 5"/>
          <p:cNvSpPr/>
          <p:nvPr/>
        </p:nvSpPr>
        <p:spPr>
          <a:xfrm>
            <a:off x="457200" y="2057400"/>
            <a:ext cx="2514600" cy="1295400"/>
          </a:xfrm>
          <a:prstGeom prst="round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000" dirty="0" smtClean="0">
                <a:solidFill>
                  <a:srgbClr val="000000"/>
                </a:solidFill>
              </a:rPr>
              <a:t>Connect to Career Services</a:t>
            </a:r>
          </a:p>
          <a:p>
            <a:pPr algn="ctr"/>
            <a:endParaRPr lang="en-US" dirty="0"/>
          </a:p>
        </p:txBody>
      </p:sp>
      <p:sp>
        <p:nvSpPr>
          <p:cNvPr id="7" name="Rounded Rectangle 6"/>
          <p:cNvSpPr/>
          <p:nvPr/>
        </p:nvSpPr>
        <p:spPr>
          <a:xfrm>
            <a:off x="1104900" y="4876800"/>
            <a:ext cx="2514600" cy="1295400"/>
          </a:xfrm>
          <a:prstGeom prst="round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800" dirty="0" smtClean="0">
                <a:solidFill>
                  <a:srgbClr val="000000"/>
                </a:solidFill>
              </a:rPr>
              <a:t>Use storytelling techniques</a:t>
            </a:r>
          </a:p>
          <a:p>
            <a:pPr algn="ctr"/>
            <a:endParaRPr lang="en-US" dirty="0"/>
          </a:p>
        </p:txBody>
      </p:sp>
      <p:sp>
        <p:nvSpPr>
          <p:cNvPr id="8" name="Rounded Rectangle 7"/>
          <p:cNvSpPr/>
          <p:nvPr/>
        </p:nvSpPr>
        <p:spPr>
          <a:xfrm>
            <a:off x="5486400" y="4572000"/>
            <a:ext cx="2514600" cy="1295400"/>
          </a:xfrm>
          <a:prstGeom prst="round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800" dirty="0" smtClean="0">
                <a:solidFill>
                  <a:srgbClr val="000000"/>
                </a:solidFill>
              </a:rPr>
              <a:t>Enable family service</a:t>
            </a:r>
          </a:p>
          <a:p>
            <a:pPr algn="ct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81200"/>
            <a:ext cx="7391400" cy="1752600"/>
          </a:xfrm>
        </p:spPr>
        <p:txBody>
          <a:bodyPr>
            <a:normAutofit/>
          </a:bodyPr>
          <a:lstStyle/>
          <a:p>
            <a:pPr lvl="0"/>
            <a:r>
              <a:rPr lang="en-US" dirty="0"/>
              <a:t>Adults have less time to spend on service</a:t>
            </a:r>
          </a:p>
          <a:p>
            <a:pPr lvl="0"/>
            <a:r>
              <a:rPr lang="en-US" dirty="0"/>
              <a:t>Adults have competing priorities to their </a:t>
            </a:r>
            <a:r>
              <a:rPr lang="en-US" dirty="0" smtClean="0"/>
              <a:t>education</a:t>
            </a:r>
          </a:p>
          <a:p>
            <a:pPr lvl="0">
              <a:buNone/>
            </a:pPr>
            <a:endParaRPr lang="en-US" dirty="0" smtClean="0"/>
          </a:p>
        </p:txBody>
      </p:sp>
      <p:sp>
        <p:nvSpPr>
          <p:cNvPr id="6" name="TextBox 5"/>
          <p:cNvSpPr txBox="1"/>
          <p:nvPr/>
        </p:nvSpPr>
        <p:spPr>
          <a:xfrm>
            <a:off x="1066800" y="0"/>
            <a:ext cx="6858000" cy="1077218"/>
          </a:xfrm>
          <a:prstGeom prst="rect">
            <a:avLst/>
          </a:prstGeom>
          <a:noFill/>
        </p:spPr>
        <p:txBody>
          <a:bodyPr wrap="square" rtlCol="0">
            <a:spAutoFit/>
          </a:bodyPr>
          <a:lstStyle/>
          <a:p>
            <a:pPr algn="ctr"/>
            <a:r>
              <a:rPr lang="en-US" sz="3200" b="1" dirty="0" smtClean="0">
                <a:solidFill>
                  <a:schemeClr val="accent3">
                    <a:lumMod val="75000"/>
                  </a:schemeClr>
                </a:solidFill>
              </a:rPr>
              <a:t>Drawbacks of using service-learning with adult learners</a:t>
            </a:r>
            <a:endParaRPr lang="en-US" sz="3200" b="1" dirty="0">
              <a:solidFill>
                <a:schemeClr val="accent3">
                  <a:lumMod val="75000"/>
                </a:schemeClr>
              </a:solidFill>
            </a:endParaRPr>
          </a:p>
        </p:txBody>
      </p:sp>
      <p:cxnSp>
        <p:nvCxnSpPr>
          <p:cNvPr id="8" name="Straight Arrow Connector 7"/>
          <p:cNvCxnSpPr/>
          <p:nvPr/>
        </p:nvCxnSpPr>
        <p:spPr>
          <a:xfrm>
            <a:off x="304800" y="1601788"/>
            <a:ext cx="8458200" cy="1588"/>
          </a:xfrm>
          <a:prstGeom prst="straightConnector1">
            <a:avLst/>
          </a:prstGeom>
          <a:ln w="38100" cap="flat" cmpd="sng" algn="ctr">
            <a:solidFill>
              <a:schemeClr val="accent1"/>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3962400" y="3276600"/>
            <a:ext cx="4419600" cy="2585323"/>
          </a:xfrm>
          <a:prstGeom prst="rect">
            <a:avLst/>
          </a:prstGeom>
        </p:spPr>
        <p:txBody>
          <a:bodyPr wrap="square">
            <a:spAutoFit/>
          </a:bodyPr>
          <a:lstStyle/>
          <a:p>
            <a:pPr lvl="0" algn="ctr"/>
            <a:r>
              <a:rPr lang="en-US" sz="2400" b="1" dirty="0">
                <a:solidFill>
                  <a:srgbClr val="000000"/>
                </a:solidFill>
                <a:latin typeface="Baskerville Old Face"/>
                <a:cs typeface="Baskerville Old Face"/>
              </a:rPr>
              <a:t>One has not only an ability to perceive the world but an ability to alter one’s perception of it; more simply, one can change things by the manner in which one looks at them. </a:t>
            </a:r>
            <a:endParaRPr lang="en-US" sz="2400" b="1" dirty="0" smtClean="0">
              <a:solidFill>
                <a:srgbClr val="000000"/>
              </a:solidFill>
              <a:latin typeface="Baskerville Old Face"/>
              <a:cs typeface="Baskerville Old Face"/>
            </a:endParaRPr>
          </a:p>
          <a:p>
            <a:pPr lvl="0" algn="ctr"/>
            <a:r>
              <a:rPr lang="en-US" sz="1600" b="1" dirty="0" smtClean="0">
                <a:solidFill>
                  <a:srgbClr val="000000"/>
                </a:solidFill>
                <a:latin typeface="Baskerville Old Face"/>
                <a:cs typeface="Baskerville Old Face"/>
              </a:rPr>
              <a:t>Tom </a:t>
            </a:r>
            <a:r>
              <a:rPr lang="en-US" sz="1600" b="1" dirty="0">
                <a:solidFill>
                  <a:srgbClr val="000000"/>
                </a:solidFill>
                <a:latin typeface="Baskerville Old Face"/>
                <a:cs typeface="Baskerville Old Face"/>
              </a:rPr>
              <a:t>Robbins, </a:t>
            </a:r>
            <a:r>
              <a:rPr lang="en-US" sz="1600" b="1" i="1" dirty="0">
                <a:solidFill>
                  <a:srgbClr val="000000"/>
                </a:solidFill>
                <a:latin typeface="Baskerville Old Face"/>
                <a:cs typeface="Baskerville Old Face"/>
              </a:rPr>
              <a:t>Even Cowgirls Get the Blues</a:t>
            </a:r>
          </a:p>
          <a:p>
            <a:pPr lvl="0" algn="ctr"/>
            <a:endParaRPr lang="en-US" b="1" dirty="0">
              <a:solidFill>
                <a:prstClr val="white"/>
              </a:solidFill>
              <a:latin typeface="Baskerville Old Face"/>
              <a:cs typeface="Baskerville Old Face"/>
            </a:endParaRPr>
          </a:p>
        </p:txBody>
      </p:sp>
      <p:sp>
        <p:nvSpPr>
          <p:cNvPr id="10" name="Double Brace 9"/>
          <p:cNvSpPr/>
          <p:nvPr/>
        </p:nvSpPr>
        <p:spPr>
          <a:xfrm flipH="1">
            <a:off x="3657600" y="3276600"/>
            <a:ext cx="4953000" cy="2743200"/>
          </a:xfrm>
          <a:prstGeom prst="bracePair">
            <a:avLst/>
          </a:prstGeom>
          <a:ln w="76200" cap="flat" cmpd="tri"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676399"/>
          </a:xfrm>
        </p:spPr>
        <p:txBody>
          <a:bodyPr>
            <a:normAutofit/>
          </a:bodyPr>
          <a:lstStyle/>
          <a:p>
            <a:r>
              <a:rPr lang="en-US" sz="3200" dirty="0" smtClean="0"/>
              <a:t>Service-Learning and </a:t>
            </a:r>
            <a:br>
              <a:rPr lang="en-US" sz="3200" dirty="0" smtClean="0"/>
            </a:br>
            <a:r>
              <a:rPr lang="en-US" sz="3200" dirty="0" smtClean="0"/>
              <a:t>the Nontraditional Student:</a:t>
            </a:r>
            <a:br>
              <a:rPr lang="en-US" sz="3200" dirty="0" smtClean="0"/>
            </a:br>
            <a:r>
              <a:rPr lang="en-US" sz="3200" dirty="0" smtClean="0"/>
              <a:t>Developing a Research Agenda</a:t>
            </a:r>
            <a:endParaRPr lang="en-US" sz="3200" dirty="0"/>
          </a:p>
        </p:txBody>
      </p:sp>
      <p:sp>
        <p:nvSpPr>
          <p:cNvPr id="3" name="Subtitle 2"/>
          <p:cNvSpPr>
            <a:spLocks noGrp="1"/>
          </p:cNvSpPr>
          <p:nvPr>
            <p:ph type="subTitle" idx="1"/>
          </p:nvPr>
        </p:nvSpPr>
        <p:spPr>
          <a:xfrm>
            <a:off x="1371600" y="3352800"/>
            <a:ext cx="6400800" cy="3429000"/>
          </a:xfrm>
        </p:spPr>
        <p:txBody>
          <a:bodyPr>
            <a:normAutofit fontScale="92500"/>
          </a:bodyPr>
          <a:lstStyle/>
          <a:p>
            <a:r>
              <a:rPr lang="en-US" sz="2100" dirty="0" err="1" smtClean="0"/>
              <a:t>jeffrey</a:t>
            </a:r>
            <a:r>
              <a:rPr lang="en-US" sz="2100" dirty="0" smtClean="0"/>
              <a:t> </a:t>
            </a:r>
            <a:r>
              <a:rPr lang="en-US" sz="2100" dirty="0" err="1" smtClean="0"/>
              <a:t>howard</a:t>
            </a:r>
            <a:endParaRPr lang="en-US" sz="2100" dirty="0" smtClean="0"/>
          </a:p>
          <a:p>
            <a:r>
              <a:rPr lang="en-US" sz="2100" dirty="0" smtClean="0"/>
              <a:t>director, faculty development</a:t>
            </a:r>
          </a:p>
          <a:p>
            <a:r>
              <a:rPr lang="en-US" sz="2100" dirty="0" err="1" smtClean="0"/>
              <a:t>steans</a:t>
            </a:r>
            <a:r>
              <a:rPr lang="en-US" sz="2100" dirty="0" smtClean="0"/>
              <a:t> center, </a:t>
            </a:r>
            <a:r>
              <a:rPr lang="en-US" sz="2100" dirty="0" err="1" smtClean="0"/>
              <a:t>depaul</a:t>
            </a:r>
            <a:r>
              <a:rPr lang="en-US" sz="2100" dirty="0" smtClean="0"/>
              <a:t> university</a:t>
            </a:r>
          </a:p>
          <a:p>
            <a:r>
              <a:rPr lang="en-US" sz="2100" dirty="0" smtClean="0"/>
              <a:t>adjunct faculty</a:t>
            </a:r>
          </a:p>
          <a:p>
            <a:r>
              <a:rPr lang="en-US" sz="2100" dirty="0"/>
              <a:t>s</a:t>
            </a:r>
            <a:r>
              <a:rPr lang="en-US" sz="2100" dirty="0" smtClean="0"/>
              <a:t>chool for new learning, </a:t>
            </a:r>
            <a:r>
              <a:rPr lang="en-US" sz="2100" dirty="0" err="1" smtClean="0"/>
              <a:t>depaul</a:t>
            </a:r>
            <a:r>
              <a:rPr lang="en-US" sz="2100" dirty="0" smtClean="0"/>
              <a:t> university</a:t>
            </a:r>
          </a:p>
          <a:p>
            <a:r>
              <a:rPr lang="en-US" sz="2100" dirty="0" smtClean="0"/>
              <a:t>editor</a:t>
            </a:r>
          </a:p>
          <a:p>
            <a:r>
              <a:rPr lang="en-US" sz="2100" dirty="0" err="1"/>
              <a:t>m</a:t>
            </a:r>
            <a:r>
              <a:rPr lang="en-US" sz="2100" dirty="0" err="1" smtClean="0"/>
              <a:t>ichigan</a:t>
            </a:r>
            <a:r>
              <a:rPr lang="en-US" sz="2100" dirty="0" smtClean="0"/>
              <a:t> journal of community service learning</a:t>
            </a:r>
          </a:p>
          <a:p>
            <a:endParaRPr lang="en-US" dirty="0"/>
          </a:p>
        </p:txBody>
      </p:sp>
    </p:spTree>
    <p:extLst>
      <p:ext uri="{BB962C8B-B14F-4D97-AF65-F5344CB8AC3E}">
        <p14:creationId xmlns:p14="http://schemas.microsoft.com/office/powerpoint/2010/main" xmlns="" val="231661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“Non-traditional” Student Characteristics (% undergrads)</a:t>
            </a:r>
            <a:endParaRPr lang="en-US" sz="2800" dirty="0"/>
          </a:p>
        </p:txBody>
      </p:sp>
      <p:sp>
        <p:nvSpPr>
          <p:cNvPr id="3" name="Content Placeholder 2"/>
          <p:cNvSpPr>
            <a:spLocks noGrp="1"/>
          </p:cNvSpPr>
          <p:nvPr>
            <p:ph sz="quarter" idx="1"/>
          </p:nvPr>
        </p:nvSpPr>
        <p:spPr/>
        <p:txBody>
          <a:bodyPr/>
          <a:lstStyle/>
          <a:p>
            <a:pPr marL="36512" indent="0">
              <a:buNone/>
            </a:pPr>
            <a:endParaRPr lang="en-US" dirty="0" smtClean="0">
              <a:latin typeface="+mj-lt"/>
            </a:endParaRPr>
          </a:p>
          <a:p>
            <a:r>
              <a:rPr lang="en-US" dirty="0" smtClean="0">
                <a:latin typeface="+mj-lt"/>
              </a:rPr>
              <a:t>25+ </a:t>
            </a:r>
            <a:r>
              <a:rPr lang="en-US" dirty="0">
                <a:latin typeface="+mj-lt"/>
              </a:rPr>
              <a:t>years of age </a:t>
            </a:r>
            <a:r>
              <a:rPr lang="en-US" dirty="0" smtClean="0">
                <a:latin typeface="+mj-lt"/>
              </a:rPr>
              <a:t>(43%)</a:t>
            </a:r>
          </a:p>
          <a:p>
            <a:r>
              <a:rPr lang="en-US" dirty="0">
                <a:latin typeface="+mj-lt"/>
              </a:rPr>
              <a:t>P</a:t>
            </a:r>
            <a:r>
              <a:rPr lang="en-US" dirty="0" smtClean="0">
                <a:latin typeface="+mj-lt"/>
              </a:rPr>
              <a:t>art </a:t>
            </a:r>
            <a:r>
              <a:rPr lang="en-US" dirty="0">
                <a:latin typeface="+mj-lt"/>
              </a:rPr>
              <a:t>time students </a:t>
            </a:r>
            <a:r>
              <a:rPr lang="en-US" dirty="0" smtClean="0">
                <a:latin typeface="+mj-lt"/>
              </a:rPr>
              <a:t>(38%)</a:t>
            </a:r>
          </a:p>
          <a:p>
            <a:r>
              <a:rPr lang="en-US" dirty="0">
                <a:latin typeface="+mj-lt"/>
              </a:rPr>
              <a:t>E</a:t>
            </a:r>
            <a:r>
              <a:rPr lang="en-US" dirty="0" smtClean="0">
                <a:latin typeface="+mj-lt"/>
              </a:rPr>
              <a:t>mployed full time (39%)</a:t>
            </a:r>
          </a:p>
          <a:p>
            <a:r>
              <a:rPr lang="en-US" dirty="0" smtClean="0">
                <a:latin typeface="+mj-lt"/>
              </a:rPr>
              <a:t>Parents (</a:t>
            </a:r>
            <a:r>
              <a:rPr lang="en-US" dirty="0">
                <a:latin typeface="+mj-lt"/>
              </a:rPr>
              <a:t>27</a:t>
            </a:r>
            <a:r>
              <a:rPr lang="en-US" dirty="0" smtClean="0">
                <a:latin typeface="+mj-lt"/>
              </a:rPr>
              <a:t>%)</a:t>
            </a:r>
          </a:p>
          <a:p>
            <a:r>
              <a:rPr lang="en-US" dirty="0" smtClean="0">
                <a:latin typeface="+mj-lt"/>
              </a:rPr>
              <a:t>First-generation college (47%)</a:t>
            </a:r>
          </a:p>
          <a:p>
            <a:pPr marL="36512" indent="0">
              <a:buNone/>
            </a:pPr>
            <a:endParaRPr lang="en-US" dirty="0" smtClean="0">
              <a:latin typeface="+mj-lt"/>
            </a:endParaRPr>
          </a:p>
          <a:p>
            <a:pPr marL="36512" indent="0">
              <a:buNone/>
            </a:pPr>
            <a:r>
              <a:rPr lang="en-US" sz="2400" dirty="0" smtClean="0">
                <a:latin typeface="+mj-lt"/>
              </a:rPr>
              <a:t>(</a:t>
            </a:r>
            <a:r>
              <a:rPr lang="en-US" sz="2400" dirty="0">
                <a:latin typeface="+mj-lt"/>
              </a:rPr>
              <a:t>U.S. Department of Education, </a:t>
            </a:r>
            <a:r>
              <a:rPr lang="en-US" sz="2400" dirty="0" smtClean="0">
                <a:latin typeface="+mj-lt"/>
              </a:rPr>
              <a:t>2001; 2002; 2011) </a:t>
            </a:r>
            <a:endParaRPr lang="en-US" sz="2400" dirty="0">
              <a:latin typeface="+mj-lt"/>
            </a:endParaRPr>
          </a:p>
          <a:p>
            <a:endParaRPr lang="en-US" dirty="0">
              <a:latin typeface="+mj-lt"/>
            </a:endParaRPr>
          </a:p>
        </p:txBody>
      </p:sp>
    </p:spTree>
    <p:extLst>
      <p:ext uri="{BB962C8B-B14F-4D97-AF65-F5344CB8AC3E}">
        <p14:creationId xmlns:p14="http://schemas.microsoft.com/office/powerpoint/2010/main" xmlns="" val="16448586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Goals</a:t>
            </a:r>
            <a:endParaRPr lang="en-US" sz="3200" dirty="0"/>
          </a:p>
        </p:txBody>
      </p:sp>
      <p:sp>
        <p:nvSpPr>
          <p:cNvPr id="3" name="Content Placeholder 2"/>
          <p:cNvSpPr>
            <a:spLocks noGrp="1"/>
          </p:cNvSpPr>
          <p:nvPr>
            <p:ph idx="1"/>
          </p:nvPr>
        </p:nvSpPr>
        <p:spPr/>
        <p:txBody>
          <a:bodyPr/>
          <a:lstStyle/>
          <a:p>
            <a:endParaRPr lang="en-US" dirty="0" smtClean="0"/>
          </a:p>
          <a:p>
            <a:pPr marL="514350" indent="-514350">
              <a:buFont typeface="+mj-lt"/>
              <a:buAutoNum type="arabicPeriod"/>
            </a:pPr>
            <a:r>
              <a:rPr lang="en-US" dirty="0" smtClean="0"/>
              <a:t>Stimulate thinking about potential research questions / topics / areas of interest</a:t>
            </a:r>
          </a:p>
          <a:p>
            <a:pPr marL="514350" indent="-514350">
              <a:buFont typeface="+mj-lt"/>
              <a:buAutoNum type="arabicPeriod"/>
            </a:pPr>
            <a:r>
              <a:rPr lang="en-US" dirty="0" smtClean="0"/>
              <a:t>Generate those questions / topics / interest</a:t>
            </a:r>
          </a:p>
          <a:p>
            <a:pPr marL="514350" indent="-514350">
              <a:buFont typeface="+mj-lt"/>
              <a:buAutoNum type="arabicPeriod"/>
            </a:pPr>
            <a:r>
              <a:rPr lang="en-US" dirty="0" smtClean="0"/>
              <a:t>Determine next step(s), if any</a:t>
            </a:r>
            <a:endParaRPr lang="en-US" dirty="0"/>
          </a:p>
        </p:txBody>
      </p:sp>
    </p:spTree>
    <p:extLst>
      <p:ext uri="{BB962C8B-B14F-4D97-AF65-F5344CB8AC3E}">
        <p14:creationId xmlns:p14="http://schemas.microsoft.com/office/powerpoint/2010/main" xmlns="" val="1997360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Process / Plan</a:t>
            </a:r>
            <a:endParaRPr lang="en-US" sz="3200"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marL="0" indent="0">
              <a:buNone/>
            </a:pPr>
            <a:r>
              <a:rPr lang="en-US" sz="3000" dirty="0" smtClean="0"/>
              <a:t>1.  Stimulate Thinking about Potential Research     Questions/Topics/Areas of Interest</a:t>
            </a:r>
          </a:p>
          <a:p>
            <a:pPr marL="400050" lvl="1" indent="0">
              <a:buNone/>
            </a:pPr>
            <a:r>
              <a:rPr lang="en-US" sz="3000" dirty="0" smtClean="0"/>
              <a:t>a.  General Research Areas in Service-Learning</a:t>
            </a:r>
          </a:p>
          <a:p>
            <a:pPr marL="400050" lvl="1" indent="0">
              <a:buNone/>
            </a:pPr>
            <a:r>
              <a:rPr lang="en-US" sz="3000" dirty="0" smtClean="0"/>
              <a:t>b.  Nontraditional Student Characteristics</a:t>
            </a:r>
          </a:p>
          <a:p>
            <a:pPr marL="400050" lvl="1" indent="0">
              <a:buNone/>
            </a:pPr>
            <a:r>
              <a:rPr lang="en-US" sz="3000" dirty="0" smtClean="0"/>
              <a:t>c.  Potential Intermediary Variables</a:t>
            </a:r>
          </a:p>
          <a:p>
            <a:pPr marL="400050" lvl="1" indent="0">
              <a:buNone/>
            </a:pPr>
            <a:r>
              <a:rPr lang="en-US" sz="3000" dirty="0" smtClean="0"/>
              <a:t>d.  Potential Dependent Variables</a:t>
            </a:r>
          </a:p>
          <a:p>
            <a:pPr marL="400050" lvl="1" indent="0">
              <a:buNone/>
            </a:pPr>
            <a:r>
              <a:rPr lang="en-US" sz="3000" dirty="0" smtClean="0"/>
              <a:t>e.  Sample Article Titles</a:t>
            </a:r>
          </a:p>
          <a:p>
            <a:pPr marL="0" indent="0">
              <a:buNone/>
            </a:pPr>
            <a:r>
              <a:rPr lang="en-US" sz="3000" dirty="0" smtClean="0"/>
              <a:t>2.  Generate Research Questions/Topics/Interests</a:t>
            </a:r>
          </a:p>
          <a:p>
            <a:pPr marL="0" indent="0">
              <a:buNone/>
            </a:pPr>
            <a:r>
              <a:rPr lang="en-US" sz="3000" dirty="0" smtClean="0"/>
              <a:t>(Journals Devoted to Service-Learning / Community-Engagement)</a:t>
            </a:r>
          </a:p>
          <a:p>
            <a:pPr marL="0" indent="0">
              <a:buNone/>
            </a:pPr>
            <a:r>
              <a:rPr lang="en-US" sz="3000" dirty="0" smtClean="0"/>
              <a:t>3.  Next Steps?</a:t>
            </a:r>
          </a:p>
          <a:p>
            <a:endParaRPr lang="en-US" dirty="0" smtClean="0"/>
          </a:p>
          <a:p>
            <a:endParaRPr lang="en-US" dirty="0"/>
          </a:p>
        </p:txBody>
      </p:sp>
    </p:spTree>
    <p:extLst>
      <p:ext uri="{BB962C8B-B14F-4D97-AF65-F5344CB8AC3E}">
        <p14:creationId xmlns:p14="http://schemas.microsoft.com/office/powerpoint/2010/main" xmlns="" val="17272867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Environmental Scan</a:t>
            </a:r>
            <a:endParaRPr lang="en-US" sz="3200" dirty="0"/>
          </a:p>
        </p:txBody>
      </p:sp>
      <p:sp>
        <p:nvSpPr>
          <p:cNvPr id="3" name="Content Placeholder 2"/>
          <p:cNvSpPr>
            <a:spLocks noGrp="1"/>
          </p:cNvSpPr>
          <p:nvPr>
            <p:ph idx="1"/>
          </p:nvPr>
        </p:nvSpPr>
        <p:spPr/>
        <p:txBody>
          <a:bodyPr/>
          <a:lstStyle/>
          <a:p>
            <a:r>
              <a:rPr lang="en-US" dirty="0" smtClean="0"/>
              <a:t>How many of you are interested in pursuing research related to service-learning and the nontraditional student?</a:t>
            </a:r>
          </a:p>
          <a:p>
            <a:r>
              <a:rPr lang="en-US" dirty="0" smtClean="0"/>
              <a:t>Ask a few volunteers to identify their particular research interests related to nontraditional students?</a:t>
            </a:r>
          </a:p>
          <a:p>
            <a:r>
              <a:rPr lang="en-US" dirty="0" smtClean="0"/>
              <a:t>We’ll come back later to generate research topics/questions/interests </a:t>
            </a:r>
          </a:p>
        </p:txBody>
      </p:sp>
    </p:spTree>
    <p:extLst>
      <p:ext uri="{BB962C8B-B14F-4D97-AF65-F5344CB8AC3E}">
        <p14:creationId xmlns:p14="http://schemas.microsoft.com/office/powerpoint/2010/main" xmlns="" val="11786136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914400"/>
          </a:xfrm>
        </p:spPr>
        <p:txBody>
          <a:bodyPr>
            <a:normAutofit fontScale="90000"/>
          </a:bodyPr>
          <a:lstStyle/>
          <a:p>
            <a:pPr eaLnBrk="1" hangingPunct="1"/>
            <a:r>
              <a:rPr lang="en-US" sz="3200" dirty="0" smtClean="0"/>
              <a:t>General Research Possibilities </a:t>
            </a:r>
            <a:br>
              <a:rPr lang="en-US" sz="3200" dirty="0" smtClean="0"/>
            </a:br>
            <a:r>
              <a:rPr lang="en-US" sz="3200" dirty="0" smtClean="0"/>
              <a:t>Related to Service-Learning</a:t>
            </a:r>
          </a:p>
        </p:txBody>
      </p:sp>
      <p:sp>
        <p:nvSpPr>
          <p:cNvPr id="15363" name="Text Box 24"/>
          <p:cNvSpPr txBox="1">
            <a:spLocks noChangeArrowheads="1"/>
          </p:cNvSpPr>
          <p:nvPr/>
        </p:nvSpPr>
        <p:spPr bwMode="auto">
          <a:xfrm>
            <a:off x="3352800" y="3124200"/>
            <a:ext cx="2057400" cy="1066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en-US" sz="1200">
              <a:latin typeface="Times New Roman" pitchFamily="18" charset="0"/>
              <a:ea typeface="Times"/>
              <a:cs typeface="Times New Roman" pitchFamily="18" charset="0"/>
            </a:endParaRPr>
          </a:p>
          <a:p>
            <a:pPr algn="ctr"/>
            <a:endParaRPr lang="en-US" sz="900" b="1">
              <a:latin typeface="Calibri" pitchFamily="34" charset="0"/>
              <a:ea typeface="Times"/>
              <a:cs typeface="Times New Roman" pitchFamily="18" charset="0"/>
            </a:endParaRPr>
          </a:p>
          <a:p>
            <a:pPr algn="ctr"/>
            <a:r>
              <a:rPr lang="en-US" sz="1200" b="1">
                <a:latin typeface="Times New Roman" pitchFamily="18" charset="0"/>
                <a:ea typeface="Times"/>
                <a:cs typeface="Times New Roman" pitchFamily="18" charset="0"/>
              </a:rPr>
              <a:t>RESEARCH ON </a:t>
            </a:r>
          </a:p>
          <a:p>
            <a:pPr algn="ctr"/>
            <a:r>
              <a:rPr lang="en-US" sz="1200" b="1">
                <a:latin typeface="Times New Roman" pitchFamily="18" charset="0"/>
                <a:ea typeface="Times"/>
                <a:cs typeface="Times New Roman" pitchFamily="18" charset="0"/>
              </a:rPr>
              <a:t>SERVICE-LEARNING</a:t>
            </a:r>
            <a:endParaRPr lang="en-US" sz="900" b="1">
              <a:latin typeface="Calibri" pitchFamily="34" charset="0"/>
              <a:ea typeface="Times"/>
              <a:cs typeface="Times New Roman" pitchFamily="18" charset="0"/>
            </a:endParaRPr>
          </a:p>
        </p:txBody>
      </p:sp>
      <p:sp>
        <p:nvSpPr>
          <p:cNvPr id="15364" name="Text Box 14"/>
          <p:cNvSpPr txBox="1">
            <a:spLocks noChangeArrowheads="1"/>
          </p:cNvSpPr>
          <p:nvPr/>
        </p:nvSpPr>
        <p:spPr bwMode="auto">
          <a:xfrm>
            <a:off x="5410200" y="1752600"/>
            <a:ext cx="1279525" cy="9144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sz="1200" b="1">
                <a:latin typeface="Times New Roman" pitchFamily="18" charset="0"/>
                <a:ea typeface="Times"/>
                <a:cs typeface="Times New Roman" pitchFamily="18" charset="0"/>
              </a:rPr>
              <a:t>FACULTY</a:t>
            </a:r>
          </a:p>
          <a:p>
            <a:pPr algn="ctr"/>
            <a:r>
              <a:rPr lang="en-US" sz="1200">
                <a:latin typeface="Times New Roman" pitchFamily="18" charset="0"/>
                <a:ea typeface="Times"/>
                <a:cs typeface="Times New Roman" pitchFamily="18" charset="0"/>
              </a:rPr>
              <a:t>Motivation</a:t>
            </a:r>
          </a:p>
          <a:p>
            <a:pPr algn="ctr"/>
            <a:r>
              <a:rPr lang="en-US" sz="1200">
                <a:latin typeface="Times New Roman" pitchFamily="18" charset="0"/>
                <a:ea typeface="Times"/>
                <a:cs typeface="Times New Roman" pitchFamily="18" charset="0"/>
              </a:rPr>
              <a:t>Impediments</a:t>
            </a:r>
            <a:endParaRPr lang="en-US">
              <a:latin typeface="Calibri" pitchFamily="34" charset="0"/>
              <a:ea typeface="Times"/>
              <a:cs typeface="Times New Roman" pitchFamily="18" charset="0"/>
            </a:endParaRPr>
          </a:p>
        </p:txBody>
      </p:sp>
      <p:sp>
        <p:nvSpPr>
          <p:cNvPr id="15365" name="Text Box 23"/>
          <p:cNvSpPr txBox="1">
            <a:spLocks noChangeArrowheads="1"/>
          </p:cNvSpPr>
          <p:nvPr/>
        </p:nvSpPr>
        <p:spPr bwMode="auto">
          <a:xfrm>
            <a:off x="2133600" y="1752600"/>
            <a:ext cx="1249363" cy="9906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sz="1200" b="1" dirty="0">
                <a:latin typeface="Times New Roman" pitchFamily="18" charset="0"/>
                <a:ea typeface="Times"/>
                <a:cs typeface="Times New Roman" pitchFamily="18" charset="0"/>
              </a:rPr>
              <a:t>STUDENTS</a:t>
            </a:r>
          </a:p>
          <a:p>
            <a:pPr algn="ctr"/>
            <a:r>
              <a:rPr lang="en-US" sz="1200" dirty="0">
                <a:latin typeface="Times New Roman" pitchFamily="18" charset="0"/>
                <a:ea typeface="Times"/>
                <a:cs typeface="Times New Roman" pitchFamily="18" charset="0"/>
              </a:rPr>
              <a:t>Academic</a:t>
            </a:r>
          </a:p>
          <a:p>
            <a:pPr algn="ctr"/>
            <a:r>
              <a:rPr lang="en-US" sz="1200" dirty="0">
                <a:latin typeface="Times New Roman" pitchFamily="18" charset="0"/>
                <a:ea typeface="Times"/>
                <a:cs typeface="Times New Roman" pitchFamily="18" charset="0"/>
              </a:rPr>
              <a:t>Civic</a:t>
            </a:r>
          </a:p>
          <a:p>
            <a:pPr algn="ctr"/>
            <a:r>
              <a:rPr lang="en-US" sz="1200" dirty="0" smtClean="0">
                <a:latin typeface="Times New Roman" pitchFamily="18" charset="0"/>
                <a:ea typeface="Times"/>
                <a:cs typeface="Times New Roman" pitchFamily="18" charset="0"/>
              </a:rPr>
              <a:t>Multicultural </a:t>
            </a:r>
          </a:p>
          <a:p>
            <a:pPr algn="ctr"/>
            <a:r>
              <a:rPr lang="en-US" sz="1200" dirty="0" smtClean="0">
                <a:latin typeface="Times New Roman" pitchFamily="18" charset="0"/>
                <a:ea typeface="Times"/>
                <a:cs typeface="Times New Roman" pitchFamily="18" charset="0"/>
              </a:rPr>
              <a:t>Others</a:t>
            </a:r>
            <a:endParaRPr lang="en-US" dirty="0">
              <a:latin typeface="Calibri" pitchFamily="34" charset="0"/>
              <a:ea typeface="Times"/>
              <a:cs typeface="Times New Roman" pitchFamily="18" charset="0"/>
            </a:endParaRPr>
          </a:p>
        </p:txBody>
      </p:sp>
      <p:sp>
        <p:nvSpPr>
          <p:cNvPr id="15366" name="Text Box 15"/>
          <p:cNvSpPr txBox="1">
            <a:spLocks noChangeArrowheads="1"/>
          </p:cNvSpPr>
          <p:nvPr/>
        </p:nvSpPr>
        <p:spPr bwMode="auto">
          <a:xfrm>
            <a:off x="1447800" y="4876800"/>
            <a:ext cx="1676400" cy="9906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sz="1200" b="1">
                <a:latin typeface="Times New Roman" pitchFamily="18" charset="0"/>
                <a:ea typeface="Times"/>
                <a:cs typeface="Times New Roman" pitchFamily="18" charset="0"/>
              </a:rPr>
              <a:t>COMMUNITIES</a:t>
            </a:r>
          </a:p>
          <a:p>
            <a:pPr algn="ctr"/>
            <a:r>
              <a:rPr lang="en-US" sz="1200">
                <a:latin typeface="Times New Roman" pitchFamily="18" charset="0"/>
                <a:ea typeface="Times"/>
                <a:cs typeface="Times New Roman" pitchFamily="18" charset="0"/>
              </a:rPr>
              <a:t>Impacts</a:t>
            </a:r>
          </a:p>
          <a:p>
            <a:pPr algn="ctr"/>
            <a:r>
              <a:rPr lang="en-US" sz="1200">
                <a:latin typeface="Times New Roman" pitchFamily="18" charset="0"/>
                <a:ea typeface="Times"/>
                <a:cs typeface="Times New Roman" pitchFamily="18" charset="0"/>
              </a:rPr>
              <a:t>Partnerships</a:t>
            </a:r>
            <a:endParaRPr lang="en-US">
              <a:latin typeface="Calibri" pitchFamily="34" charset="0"/>
              <a:ea typeface="Times"/>
              <a:cs typeface="Times New Roman" pitchFamily="18" charset="0"/>
            </a:endParaRPr>
          </a:p>
        </p:txBody>
      </p:sp>
      <p:sp>
        <p:nvSpPr>
          <p:cNvPr id="15367" name="Text Box 22"/>
          <p:cNvSpPr txBox="1">
            <a:spLocks noChangeArrowheads="1"/>
          </p:cNvSpPr>
          <p:nvPr/>
        </p:nvSpPr>
        <p:spPr bwMode="auto">
          <a:xfrm>
            <a:off x="3505200" y="4876800"/>
            <a:ext cx="1828800" cy="9906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sz="1200" b="1">
                <a:latin typeface="Times New Roman" pitchFamily="18" charset="0"/>
                <a:ea typeface="Times"/>
                <a:cs typeface="Times New Roman" pitchFamily="18" charset="0"/>
              </a:rPr>
              <a:t>INSTITUTIONS</a:t>
            </a:r>
          </a:p>
          <a:p>
            <a:pPr algn="ctr"/>
            <a:endParaRPr lang="en-US" sz="1200">
              <a:latin typeface="Times New Roman" pitchFamily="18" charset="0"/>
              <a:ea typeface="Times"/>
              <a:cs typeface="Times New Roman" pitchFamily="18" charset="0"/>
            </a:endParaRPr>
          </a:p>
          <a:p>
            <a:pPr algn="ctr"/>
            <a:endParaRPr lang="en-US" sz="1200">
              <a:latin typeface="Times New Roman" pitchFamily="18" charset="0"/>
              <a:ea typeface="Times"/>
              <a:cs typeface="Times New Roman" pitchFamily="18" charset="0"/>
            </a:endParaRPr>
          </a:p>
          <a:p>
            <a:pPr algn="ctr"/>
            <a:endParaRPr lang="en-US" sz="1200">
              <a:latin typeface="Times New Roman" pitchFamily="18" charset="0"/>
              <a:ea typeface="Times"/>
              <a:cs typeface="Times New Roman" pitchFamily="18" charset="0"/>
            </a:endParaRPr>
          </a:p>
          <a:p>
            <a:pPr algn="ctr"/>
            <a:r>
              <a:rPr lang="en-US" sz="1200">
                <a:latin typeface="Times New Roman" pitchFamily="18" charset="0"/>
                <a:ea typeface="Times"/>
                <a:cs typeface="Times New Roman" pitchFamily="18" charset="0"/>
              </a:rPr>
              <a:t>SERVICE-LEARNING</a:t>
            </a:r>
            <a:endParaRPr lang="en-US">
              <a:latin typeface="Calibri" pitchFamily="34" charset="0"/>
              <a:ea typeface="Times"/>
              <a:cs typeface="Times New Roman" pitchFamily="18" charset="0"/>
            </a:endParaRPr>
          </a:p>
        </p:txBody>
      </p:sp>
      <p:sp>
        <p:nvSpPr>
          <p:cNvPr id="15368" name="Text Box 16"/>
          <p:cNvSpPr txBox="1">
            <a:spLocks noChangeArrowheads="1"/>
          </p:cNvSpPr>
          <p:nvPr/>
        </p:nvSpPr>
        <p:spPr bwMode="auto">
          <a:xfrm>
            <a:off x="5867400" y="4876800"/>
            <a:ext cx="1646238" cy="9906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sz="1200" b="1">
                <a:latin typeface="Times New Roman" pitchFamily="18" charset="0"/>
                <a:ea typeface="Times"/>
                <a:cs typeface="Times New Roman" pitchFamily="18" charset="0"/>
              </a:rPr>
              <a:t>DISCIPLINES</a:t>
            </a:r>
          </a:p>
          <a:p>
            <a:pPr algn="ctr"/>
            <a:r>
              <a:rPr lang="en-US" sz="1200">
                <a:latin typeface="Times New Roman" pitchFamily="18" charset="0"/>
                <a:ea typeface="Times"/>
                <a:cs typeface="Times New Roman" pitchFamily="18" charset="0"/>
              </a:rPr>
              <a:t>Comparing expressions of community involvement</a:t>
            </a:r>
          </a:p>
          <a:p>
            <a:pPr algn="ctr"/>
            <a:endParaRPr lang="en-US" sz="1200">
              <a:latin typeface="Times New Roman" pitchFamily="18" charset="0"/>
              <a:ea typeface="Times"/>
              <a:cs typeface="Times New Roman" pitchFamily="18" charset="0"/>
            </a:endParaRPr>
          </a:p>
          <a:p>
            <a:pPr algn="ctr"/>
            <a:endParaRPr lang="en-US">
              <a:latin typeface="Calibri" pitchFamily="34" charset="0"/>
              <a:ea typeface="Times"/>
              <a:cs typeface="Times New Roman" pitchFamily="18" charset="0"/>
            </a:endParaRPr>
          </a:p>
        </p:txBody>
      </p:sp>
      <p:sp>
        <p:nvSpPr>
          <p:cNvPr id="15369" name="Line 21"/>
          <p:cNvSpPr>
            <a:spLocks noChangeShapeType="1"/>
          </p:cNvSpPr>
          <p:nvPr/>
        </p:nvSpPr>
        <p:spPr bwMode="auto">
          <a:xfrm flipH="1" flipV="1">
            <a:off x="3200400" y="2819400"/>
            <a:ext cx="639763" cy="27463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5370" name="Line 17"/>
          <p:cNvSpPr>
            <a:spLocks noChangeShapeType="1"/>
          </p:cNvSpPr>
          <p:nvPr/>
        </p:nvSpPr>
        <p:spPr bwMode="auto">
          <a:xfrm flipV="1">
            <a:off x="4953000" y="2743200"/>
            <a:ext cx="731838" cy="27463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5371" name="Line 20"/>
          <p:cNvSpPr>
            <a:spLocks noChangeShapeType="1"/>
          </p:cNvSpPr>
          <p:nvPr/>
        </p:nvSpPr>
        <p:spPr bwMode="auto">
          <a:xfrm>
            <a:off x="4419600" y="4267200"/>
            <a:ext cx="0" cy="54768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5372" name="Line 18"/>
          <p:cNvSpPr>
            <a:spLocks noChangeShapeType="1"/>
          </p:cNvSpPr>
          <p:nvPr/>
        </p:nvSpPr>
        <p:spPr bwMode="auto">
          <a:xfrm flipH="1">
            <a:off x="2286000" y="4191000"/>
            <a:ext cx="914400" cy="54768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5373" name="Line 19"/>
          <p:cNvSpPr>
            <a:spLocks noChangeShapeType="1"/>
          </p:cNvSpPr>
          <p:nvPr/>
        </p:nvSpPr>
        <p:spPr bwMode="auto">
          <a:xfrm>
            <a:off x="5562600" y="4191000"/>
            <a:ext cx="1403350" cy="47148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cxnSp>
        <p:nvCxnSpPr>
          <p:cNvPr id="15374" name="Straight Arrow Connector 16"/>
          <p:cNvCxnSpPr>
            <a:cxnSpLocks noChangeShapeType="1"/>
          </p:cNvCxnSpPr>
          <p:nvPr/>
        </p:nvCxnSpPr>
        <p:spPr bwMode="auto">
          <a:xfrm rot="5400000">
            <a:off x="4229894" y="5371306"/>
            <a:ext cx="381000" cy="1588"/>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xmlns="" val="1462512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Nontraditional Student Characteristics</a:t>
            </a:r>
            <a:br>
              <a:rPr lang="en-US" sz="3200" dirty="0" smtClean="0"/>
            </a:br>
            <a:r>
              <a:rPr lang="en-US" sz="3200" dirty="0" smtClean="0"/>
              <a:t>as Potential Research Study Factors</a:t>
            </a:r>
            <a:endParaRPr lang="en-US" sz="3200" dirty="0"/>
          </a:p>
        </p:txBody>
      </p:sp>
      <p:sp>
        <p:nvSpPr>
          <p:cNvPr id="3" name="Content Placeholder 2"/>
          <p:cNvSpPr>
            <a:spLocks noGrp="1"/>
          </p:cNvSpPr>
          <p:nvPr>
            <p:ph idx="1"/>
          </p:nvPr>
        </p:nvSpPr>
        <p:spPr>
          <a:xfrm>
            <a:off x="457200" y="1600200"/>
            <a:ext cx="8229600" cy="5105400"/>
          </a:xfrm>
        </p:spPr>
        <p:txBody>
          <a:bodyPr>
            <a:normAutofit fontScale="55000" lnSpcReduction="20000"/>
          </a:bodyPr>
          <a:lstStyle/>
          <a:p>
            <a:pPr marL="0" indent="0">
              <a:buNone/>
            </a:pPr>
            <a:r>
              <a:rPr lang="en-US" dirty="0" smtClean="0"/>
              <a:t>MORE LIKELY TO BE:</a:t>
            </a:r>
          </a:p>
          <a:p>
            <a:r>
              <a:rPr lang="en-US" dirty="0" smtClean="0"/>
              <a:t>Older (delayed college)</a:t>
            </a:r>
          </a:p>
          <a:p>
            <a:r>
              <a:rPr lang="en-US" dirty="0" smtClean="0"/>
              <a:t>Employed</a:t>
            </a:r>
          </a:p>
          <a:p>
            <a:r>
              <a:rPr lang="en-US" dirty="0" smtClean="0"/>
              <a:t>First Generation To Go to College in their Family</a:t>
            </a:r>
          </a:p>
          <a:p>
            <a:r>
              <a:rPr lang="en-US" dirty="0" smtClean="0"/>
              <a:t>Low-Income</a:t>
            </a:r>
          </a:p>
          <a:p>
            <a:r>
              <a:rPr lang="en-US" dirty="0" smtClean="0"/>
              <a:t>Single Parent</a:t>
            </a:r>
          </a:p>
          <a:p>
            <a:r>
              <a:rPr lang="en-US" dirty="0" smtClean="0"/>
              <a:t>Part-Time Student</a:t>
            </a:r>
          </a:p>
          <a:p>
            <a:r>
              <a:rPr lang="en-US" dirty="0" smtClean="0"/>
              <a:t>Racial Minority</a:t>
            </a:r>
          </a:p>
          <a:p>
            <a:r>
              <a:rPr lang="en-US" dirty="0" smtClean="0"/>
              <a:t>Financially Independent</a:t>
            </a:r>
          </a:p>
          <a:p>
            <a:r>
              <a:rPr lang="en-US" dirty="0" smtClean="0"/>
              <a:t>Commuter Student</a:t>
            </a:r>
          </a:p>
          <a:p>
            <a:r>
              <a:rPr lang="en-US" dirty="0" smtClean="0"/>
              <a:t>Immigrant</a:t>
            </a:r>
          </a:p>
          <a:p>
            <a:r>
              <a:rPr lang="en-US" dirty="0" smtClean="0"/>
              <a:t>Non-Standard High School Education</a:t>
            </a:r>
          </a:p>
          <a:p>
            <a:r>
              <a:rPr lang="en-US" dirty="0" smtClean="0"/>
              <a:t>More Mature</a:t>
            </a:r>
          </a:p>
          <a:p>
            <a:pPr marL="0" indent="0">
              <a:buNone/>
            </a:pPr>
            <a:r>
              <a:rPr lang="en-US" dirty="0" smtClean="0"/>
              <a:t>MORE LIKELY TO HAVE:</a:t>
            </a:r>
          </a:p>
          <a:p>
            <a:r>
              <a:rPr lang="en-US" dirty="0" smtClean="0"/>
              <a:t>A History of Challenges</a:t>
            </a:r>
          </a:p>
          <a:p>
            <a:r>
              <a:rPr lang="en-US" dirty="0" smtClean="0"/>
              <a:t>More Life Experiences</a:t>
            </a:r>
          </a:p>
          <a:p>
            <a:r>
              <a:rPr lang="en-US" dirty="0"/>
              <a:t>A</a:t>
            </a:r>
            <a:r>
              <a:rPr lang="en-US" dirty="0" smtClean="0"/>
              <a:t> More Permanent Geographic Community</a:t>
            </a:r>
          </a:p>
          <a:p>
            <a:r>
              <a:rPr lang="en-US" dirty="0" smtClean="0"/>
              <a:t>Prior  (Full-Time)Work Experience</a:t>
            </a:r>
          </a:p>
          <a:p>
            <a:pPr marL="0" indent="0">
              <a:buNone/>
            </a:pPr>
            <a:r>
              <a:rPr lang="en-US" dirty="0" smtClean="0"/>
              <a:t>MORE LIKELY TO TAKE:</a:t>
            </a:r>
          </a:p>
          <a:p>
            <a:r>
              <a:rPr lang="en-US" dirty="0" smtClean="0"/>
              <a:t>Online Courses</a:t>
            </a:r>
          </a:p>
          <a:p>
            <a:r>
              <a:rPr lang="en-US" dirty="0" smtClean="0"/>
              <a:t>Longer to Graduate</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xmlns="" val="28502131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Independent Variable</a:t>
            </a:r>
            <a:endParaRPr lang="en-US" sz="3200" dirty="0"/>
          </a:p>
        </p:txBody>
      </p:sp>
      <p:sp>
        <p:nvSpPr>
          <p:cNvPr id="3" name="Content Placeholder 2"/>
          <p:cNvSpPr>
            <a:spLocks noGrp="1"/>
          </p:cNvSpPr>
          <p:nvPr>
            <p:ph idx="1"/>
          </p:nvPr>
        </p:nvSpPr>
        <p:spPr/>
        <p:txBody>
          <a:bodyPr/>
          <a:lstStyle/>
          <a:p>
            <a:endParaRPr lang="en-US" dirty="0" smtClean="0"/>
          </a:p>
          <a:p>
            <a:endParaRPr lang="en-US" dirty="0"/>
          </a:p>
          <a:p>
            <a:pPr marL="0" indent="0" algn="ctr">
              <a:buNone/>
            </a:pPr>
            <a:r>
              <a:rPr lang="en-US" dirty="0" smtClean="0"/>
              <a:t>Service-Learning</a:t>
            </a:r>
          </a:p>
          <a:p>
            <a:pPr marL="0" indent="0" algn="ctr">
              <a:buNone/>
            </a:pPr>
            <a:r>
              <a:rPr lang="en-US" dirty="0" smtClean="0"/>
              <a:t>(Ensure High Quality)</a:t>
            </a:r>
            <a:endParaRPr lang="en-US" dirty="0"/>
          </a:p>
        </p:txBody>
      </p:sp>
    </p:spTree>
    <p:extLst>
      <p:ext uri="{BB962C8B-B14F-4D97-AF65-F5344CB8AC3E}">
        <p14:creationId xmlns:p14="http://schemas.microsoft.com/office/powerpoint/2010/main" xmlns="" val="28481605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Potential Intermediary Variables</a:t>
            </a:r>
            <a:br>
              <a:rPr lang="en-US" sz="3200" dirty="0" smtClean="0"/>
            </a:br>
            <a:r>
              <a:rPr lang="en-US" sz="3200" dirty="0" smtClean="0"/>
              <a:t>(Variations on Service-Learning)</a:t>
            </a:r>
            <a:endParaRPr lang="en-US" sz="3200" dirty="0"/>
          </a:p>
        </p:txBody>
      </p:sp>
      <p:sp>
        <p:nvSpPr>
          <p:cNvPr id="3" name="Content Placeholder 2"/>
          <p:cNvSpPr>
            <a:spLocks noGrp="1"/>
          </p:cNvSpPr>
          <p:nvPr>
            <p:ph idx="1"/>
          </p:nvPr>
        </p:nvSpPr>
        <p:spPr/>
        <p:txBody>
          <a:bodyPr>
            <a:normAutofit/>
          </a:bodyPr>
          <a:lstStyle/>
          <a:p>
            <a:endParaRPr lang="en-US" dirty="0" smtClean="0"/>
          </a:p>
          <a:p>
            <a:r>
              <a:rPr lang="en-US" sz="2800" dirty="0" smtClean="0"/>
              <a:t>Direct v. Project-Based v. Capacity-Building Community Service</a:t>
            </a:r>
          </a:p>
          <a:p>
            <a:r>
              <a:rPr lang="en-US" sz="2800" dirty="0" smtClean="0"/>
              <a:t>Service in One’s Own Community v. Outside One’s Own Community</a:t>
            </a:r>
          </a:p>
          <a:p>
            <a:r>
              <a:rPr lang="en-US" sz="2800" dirty="0" smtClean="0"/>
              <a:t>Traditional v. Critical Service-Learning</a:t>
            </a:r>
          </a:p>
          <a:p>
            <a:r>
              <a:rPr lang="en-US" sz="2800" dirty="0" smtClean="0"/>
              <a:t>Student- v. Faculty-Selected Community Placements</a:t>
            </a:r>
          </a:p>
          <a:p>
            <a:r>
              <a:rPr lang="en-US" sz="2800" dirty="0" smtClean="0"/>
              <a:t>Traditional v. Nontraditional Students</a:t>
            </a:r>
          </a:p>
          <a:p>
            <a:pPr marL="0" indent="0">
              <a:buNone/>
            </a:pPr>
            <a:endParaRPr lang="en-US" sz="2800" dirty="0" smtClean="0"/>
          </a:p>
          <a:p>
            <a:endParaRPr lang="en-US" dirty="0"/>
          </a:p>
        </p:txBody>
      </p:sp>
    </p:spTree>
    <p:extLst>
      <p:ext uri="{BB962C8B-B14F-4D97-AF65-F5344CB8AC3E}">
        <p14:creationId xmlns:p14="http://schemas.microsoft.com/office/powerpoint/2010/main" xmlns="" val="20714842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Potential Student Dependent Variables</a:t>
            </a:r>
            <a:endParaRPr lang="en-US" sz="3200" dirty="0"/>
          </a:p>
        </p:txBody>
      </p:sp>
      <p:sp>
        <p:nvSpPr>
          <p:cNvPr id="3" name="Content Placeholder 2"/>
          <p:cNvSpPr>
            <a:spLocks noGrp="1"/>
          </p:cNvSpPr>
          <p:nvPr>
            <p:ph idx="1"/>
          </p:nvPr>
        </p:nvSpPr>
        <p:spPr>
          <a:xfrm>
            <a:off x="457200" y="1600200"/>
            <a:ext cx="8229600" cy="5181600"/>
          </a:xfrm>
        </p:spPr>
        <p:txBody>
          <a:bodyPr>
            <a:normAutofit/>
          </a:bodyPr>
          <a:lstStyle/>
          <a:p>
            <a:r>
              <a:rPr lang="en-US" dirty="0" smtClean="0"/>
              <a:t>Academic Learning</a:t>
            </a:r>
          </a:p>
          <a:p>
            <a:r>
              <a:rPr lang="en-US" dirty="0" smtClean="0"/>
              <a:t>Civic Learning</a:t>
            </a:r>
          </a:p>
          <a:p>
            <a:r>
              <a:rPr lang="en-US" dirty="0" smtClean="0"/>
              <a:t>Multicultural Learning</a:t>
            </a:r>
          </a:p>
          <a:p>
            <a:r>
              <a:rPr lang="en-US" dirty="0" smtClean="0"/>
              <a:t>Personal Development</a:t>
            </a:r>
          </a:p>
          <a:p>
            <a:r>
              <a:rPr lang="en-US" dirty="0" smtClean="0"/>
              <a:t>Identity Development</a:t>
            </a:r>
          </a:p>
          <a:p>
            <a:r>
              <a:rPr lang="en-US" dirty="0" smtClean="0"/>
              <a:t>Career Development</a:t>
            </a:r>
          </a:p>
          <a:p>
            <a:r>
              <a:rPr lang="en-US" dirty="0" smtClean="0"/>
              <a:t>Personal Values</a:t>
            </a:r>
          </a:p>
          <a:p>
            <a:r>
              <a:rPr lang="en-US" dirty="0" smtClean="0"/>
              <a:t>Social Justice Values</a:t>
            </a:r>
          </a:p>
          <a:p>
            <a:r>
              <a:rPr lang="en-US" dirty="0" smtClean="0"/>
              <a:t>Social Development</a:t>
            </a:r>
          </a:p>
          <a:p>
            <a:r>
              <a:rPr lang="en-US" dirty="0" smtClean="0"/>
              <a:t>Persistence / Retention</a:t>
            </a:r>
            <a:endParaRPr lang="en-US" dirty="0"/>
          </a:p>
        </p:txBody>
      </p:sp>
    </p:spTree>
    <p:extLst>
      <p:ext uri="{BB962C8B-B14F-4D97-AF65-F5344CB8AC3E}">
        <p14:creationId xmlns:p14="http://schemas.microsoft.com/office/powerpoint/2010/main" xmlns="" val="22052798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828800"/>
          </a:xfrm>
        </p:spPr>
        <p:txBody>
          <a:bodyPr>
            <a:noAutofit/>
          </a:bodyPr>
          <a:lstStyle/>
          <a:p>
            <a:r>
              <a:rPr lang="en-US" sz="2400" dirty="0" smtClean="0"/>
              <a:t>Recent Michigan Journal of </a:t>
            </a:r>
            <a:br>
              <a:rPr lang="en-US" sz="2400" dirty="0" smtClean="0"/>
            </a:br>
            <a:r>
              <a:rPr lang="en-US" sz="2400" dirty="0" smtClean="0"/>
              <a:t>Community Service Learning Articles </a:t>
            </a:r>
            <a:br>
              <a:rPr lang="en-US" sz="2400" dirty="0" smtClean="0"/>
            </a:br>
            <a:r>
              <a:rPr lang="en-US" sz="2400" dirty="0" smtClean="0"/>
              <a:t>Related to Nontraditional Students </a:t>
            </a:r>
            <a:br>
              <a:rPr lang="en-US" sz="2400" dirty="0" smtClean="0"/>
            </a:br>
            <a:endParaRPr lang="en-US" sz="2400" dirty="0"/>
          </a:p>
        </p:txBody>
      </p:sp>
      <p:sp>
        <p:nvSpPr>
          <p:cNvPr id="3" name="Content Placeholder 2"/>
          <p:cNvSpPr>
            <a:spLocks noGrp="1"/>
          </p:cNvSpPr>
          <p:nvPr>
            <p:ph idx="1"/>
          </p:nvPr>
        </p:nvSpPr>
        <p:spPr/>
        <p:txBody>
          <a:bodyPr>
            <a:normAutofit/>
          </a:bodyPr>
          <a:lstStyle/>
          <a:p>
            <a:endParaRPr lang="en-US" sz="2000" dirty="0" smtClean="0"/>
          </a:p>
          <a:p>
            <a:endParaRPr lang="en-US" sz="2000" dirty="0"/>
          </a:p>
          <a:p>
            <a:endParaRPr lang="en-US" sz="2400" dirty="0" smtClean="0"/>
          </a:p>
          <a:p>
            <a:r>
              <a:rPr lang="en-US" sz="2400" dirty="0" smtClean="0"/>
              <a:t>Service-Learning and Persistence of Low-Income, First Generation (LIFG) Students: An Exploratory Study</a:t>
            </a:r>
          </a:p>
          <a:p>
            <a:r>
              <a:rPr lang="en-US" sz="2400" dirty="0" smtClean="0"/>
              <a:t>Justice Learning: Exploring the Efficacy with Low-Income First Generation (LIFG) Students</a:t>
            </a:r>
          </a:p>
        </p:txBody>
      </p:sp>
    </p:spTree>
    <p:extLst>
      <p:ext uri="{BB962C8B-B14F-4D97-AF65-F5344CB8AC3E}">
        <p14:creationId xmlns:p14="http://schemas.microsoft.com/office/powerpoint/2010/main" xmlns="" val="9949083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Autofit/>
          </a:bodyPr>
          <a:lstStyle/>
          <a:p>
            <a:r>
              <a:rPr lang="en-US" sz="2400" dirty="0" smtClean="0"/>
              <a:t>Research Categories Related to Service-Learning and Nontraditional Students</a:t>
            </a:r>
            <a:br>
              <a:rPr lang="en-US" sz="2400" dirty="0" smtClean="0"/>
            </a:br>
            <a:endParaRPr lang="en-US" sz="2400" dirty="0"/>
          </a:p>
        </p:txBody>
      </p:sp>
      <p:sp>
        <p:nvSpPr>
          <p:cNvPr id="3" name="Content Placeholder 2"/>
          <p:cNvSpPr>
            <a:spLocks noGrp="1"/>
          </p:cNvSpPr>
          <p:nvPr>
            <p:ph idx="1"/>
          </p:nvPr>
        </p:nvSpPr>
        <p:spPr>
          <a:xfrm>
            <a:off x="457200" y="2590800"/>
            <a:ext cx="8229600" cy="4191000"/>
          </a:xfrm>
        </p:spPr>
        <p:txBody>
          <a:bodyPr>
            <a:normAutofit/>
          </a:bodyPr>
          <a:lstStyle/>
          <a:p>
            <a:pPr marL="0" indent="0">
              <a:buNone/>
            </a:pPr>
            <a:r>
              <a:rPr lang="en-US" sz="2800" dirty="0" smtClean="0"/>
              <a:t>Students (Nontraditional; nontraditional v. traditional)</a:t>
            </a:r>
          </a:p>
          <a:p>
            <a:r>
              <a:rPr lang="en-US" sz="2800" dirty="0" smtClean="0"/>
              <a:t>Faculty  </a:t>
            </a:r>
          </a:p>
          <a:p>
            <a:r>
              <a:rPr lang="en-US" sz="2800" dirty="0" smtClean="0"/>
              <a:t>Community </a:t>
            </a:r>
          </a:p>
          <a:p>
            <a:r>
              <a:rPr lang="en-US" sz="2800" dirty="0" smtClean="0"/>
              <a:t>College/University</a:t>
            </a:r>
            <a:endParaRPr lang="en-US" sz="2800" dirty="0"/>
          </a:p>
        </p:txBody>
      </p:sp>
    </p:spTree>
    <p:extLst>
      <p:ext uri="{BB962C8B-B14F-4D97-AF65-F5344CB8AC3E}">
        <p14:creationId xmlns:p14="http://schemas.microsoft.com/office/powerpoint/2010/main" xmlns="" val="103255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Characteristics of Adult Learners</a:t>
            </a:r>
            <a:endParaRPr lang="en-US" sz="4000" dirty="0"/>
          </a:p>
        </p:txBody>
      </p:sp>
      <p:sp>
        <p:nvSpPr>
          <p:cNvPr id="3" name="Content Placeholder 2"/>
          <p:cNvSpPr>
            <a:spLocks noGrp="1"/>
          </p:cNvSpPr>
          <p:nvPr>
            <p:ph sz="quarter" idx="1"/>
          </p:nvPr>
        </p:nvSpPr>
        <p:spPr/>
        <p:txBody>
          <a:bodyPr>
            <a:normAutofit/>
          </a:bodyPr>
          <a:lstStyle/>
          <a:p>
            <a:pPr>
              <a:lnSpc>
                <a:spcPct val="150000"/>
              </a:lnSpc>
            </a:pPr>
            <a:r>
              <a:rPr lang="en-US" sz="2400" dirty="0" smtClean="0">
                <a:latin typeface="Arial" pitchFamily="34" charset="0"/>
                <a:cs typeface="Arial" pitchFamily="34" charset="0"/>
              </a:rPr>
              <a:t>Adults negotiate </a:t>
            </a:r>
            <a:r>
              <a:rPr lang="en-US" sz="2400" b="1" dirty="0" smtClean="0">
                <a:latin typeface="Arial" pitchFamily="34" charset="0"/>
                <a:cs typeface="Arial" pitchFamily="34" charset="0"/>
              </a:rPr>
              <a:t>multiple roles </a:t>
            </a:r>
            <a:r>
              <a:rPr lang="en-US" sz="2400" dirty="0" smtClean="0">
                <a:latin typeface="Arial" pitchFamily="34" charset="0"/>
                <a:cs typeface="Arial" pitchFamily="34" charset="0"/>
              </a:rPr>
              <a:t>and responsibilities</a:t>
            </a:r>
          </a:p>
          <a:p>
            <a:pPr>
              <a:lnSpc>
                <a:spcPct val="150000"/>
              </a:lnSpc>
            </a:pPr>
            <a:r>
              <a:rPr lang="en-US" sz="2400" dirty="0" smtClean="0">
                <a:latin typeface="Arial" pitchFamily="34" charset="0"/>
                <a:cs typeface="Arial" pitchFamily="34" charset="0"/>
              </a:rPr>
              <a:t>With age, </a:t>
            </a:r>
            <a:r>
              <a:rPr lang="en-US" sz="2400" b="1" dirty="0" smtClean="0">
                <a:latin typeface="Arial" pitchFamily="34" charset="0"/>
                <a:cs typeface="Arial" pitchFamily="34" charset="0"/>
              </a:rPr>
              <a:t>individual differences </a:t>
            </a:r>
            <a:r>
              <a:rPr lang="en-US" sz="2400" dirty="0" smtClean="0">
                <a:latin typeface="Arial" pitchFamily="34" charset="0"/>
                <a:cs typeface="Arial" pitchFamily="34" charset="0"/>
              </a:rPr>
              <a:t>become more distinct</a:t>
            </a:r>
          </a:p>
          <a:p>
            <a:pPr>
              <a:lnSpc>
                <a:spcPct val="150000"/>
              </a:lnSpc>
            </a:pPr>
            <a:r>
              <a:rPr lang="en-US" sz="2400" dirty="0" smtClean="0">
                <a:latin typeface="Arial" pitchFamily="34" charset="0"/>
                <a:cs typeface="Arial" pitchFamily="34" charset="0"/>
              </a:rPr>
              <a:t>Adults seek learning that is </a:t>
            </a:r>
            <a:r>
              <a:rPr lang="en-US" sz="2400" b="1" dirty="0" smtClean="0">
                <a:latin typeface="Arial" pitchFamily="34" charset="0"/>
                <a:cs typeface="Arial" pitchFamily="34" charset="0"/>
              </a:rPr>
              <a:t>relevant</a:t>
            </a:r>
            <a:r>
              <a:rPr lang="en-US" sz="2400" dirty="0" smtClean="0">
                <a:latin typeface="Arial" pitchFamily="34" charset="0"/>
                <a:cs typeface="Arial" pitchFamily="34" charset="0"/>
              </a:rPr>
              <a:t> to real life</a:t>
            </a:r>
          </a:p>
          <a:p>
            <a:pPr>
              <a:lnSpc>
                <a:spcPct val="150000"/>
              </a:lnSpc>
            </a:pPr>
            <a:r>
              <a:rPr lang="en-US" sz="2400" dirty="0" smtClean="0">
                <a:latin typeface="Arial" pitchFamily="34" charset="0"/>
                <a:cs typeface="Arial" pitchFamily="34" charset="0"/>
              </a:rPr>
              <a:t>Adults’ new learning builds on </a:t>
            </a:r>
            <a:r>
              <a:rPr lang="en-US" sz="2400" b="1" dirty="0" smtClean="0">
                <a:latin typeface="Arial" pitchFamily="34" charset="0"/>
                <a:cs typeface="Arial" pitchFamily="34" charset="0"/>
              </a:rPr>
              <a:t>prior learning</a:t>
            </a:r>
          </a:p>
          <a:p>
            <a:pPr>
              <a:lnSpc>
                <a:spcPct val="150000"/>
              </a:lnSpc>
            </a:pPr>
            <a:r>
              <a:rPr lang="en-US" sz="2400" dirty="0" smtClean="0">
                <a:latin typeface="Arial" pitchFamily="34" charset="0"/>
                <a:cs typeface="Arial" pitchFamily="34" charset="0"/>
              </a:rPr>
              <a:t>Adults participate in </a:t>
            </a:r>
            <a:r>
              <a:rPr lang="en-US" sz="2400" b="1" dirty="0" smtClean="0">
                <a:latin typeface="Arial" pitchFamily="34" charset="0"/>
                <a:cs typeface="Arial" pitchFamily="34" charset="0"/>
              </a:rPr>
              <a:t>decision making </a:t>
            </a:r>
            <a:r>
              <a:rPr lang="en-US" sz="2400" dirty="0" smtClean="0">
                <a:latin typeface="Arial" pitchFamily="34" charset="0"/>
                <a:cs typeface="Arial" pitchFamily="34" charset="0"/>
              </a:rPr>
              <a:t>about learning</a:t>
            </a:r>
          </a:p>
          <a:p>
            <a:pPr>
              <a:lnSpc>
                <a:spcPct val="150000"/>
              </a:lnSpc>
            </a:pPr>
            <a:r>
              <a:rPr lang="en-US" sz="2400" dirty="0" smtClean="0">
                <a:latin typeface="Arial" pitchFamily="34" charset="0"/>
                <a:cs typeface="Arial" pitchFamily="34" charset="0"/>
              </a:rPr>
              <a:t>Adults learn in </a:t>
            </a:r>
            <a:r>
              <a:rPr lang="en-US" sz="2400" b="1" dirty="0" smtClean="0">
                <a:latin typeface="Arial" pitchFamily="34" charset="0"/>
                <a:cs typeface="Arial" pitchFamily="34" charset="0"/>
              </a:rPr>
              <a:t>dialogue</a:t>
            </a:r>
            <a:r>
              <a:rPr lang="en-US" sz="2400" dirty="0" smtClean="0">
                <a:latin typeface="Arial" pitchFamily="34" charset="0"/>
                <a:cs typeface="Arial" pitchFamily="34" charset="0"/>
              </a:rPr>
              <a:t> with others</a:t>
            </a:r>
            <a:endParaRPr lang="en-US" dirty="0" smtClean="0"/>
          </a:p>
          <a:p>
            <a:pPr>
              <a:buNone/>
            </a:pPr>
            <a:r>
              <a:rPr lang="en-US" sz="2000" dirty="0" smtClean="0"/>
              <a:t>(MacKeracher, 2004)</a:t>
            </a:r>
          </a:p>
          <a:p>
            <a:endParaRPr lang="en-US" dirty="0"/>
          </a:p>
        </p:txBody>
      </p:sp>
    </p:spTree>
    <p:extLst>
      <p:ext uri="{BB962C8B-B14F-4D97-AF65-F5344CB8AC3E}">
        <p14:creationId xmlns:p14="http://schemas.microsoft.com/office/powerpoint/2010/main" xmlns="" val="33270657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76200"/>
            <a:ext cx="8534400" cy="911352"/>
          </a:xfrm>
        </p:spPr>
        <p:txBody>
          <a:bodyPr>
            <a:noAutofit/>
          </a:bodyPr>
          <a:lstStyle/>
          <a:p>
            <a:r>
              <a:rPr lang="en-US" sz="2400" dirty="0" smtClean="0"/>
              <a:t>Generating Research</a:t>
            </a:r>
            <a:br>
              <a:rPr lang="en-US" sz="2400" dirty="0" smtClean="0"/>
            </a:br>
            <a:r>
              <a:rPr lang="en-US" sz="2400" dirty="0" smtClean="0"/>
              <a:t>Questions/Topics/Areas of Interest</a:t>
            </a:r>
            <a:endParaRPr lang="en-US" sz="2400" dirty="0"/>
          </a:p>
        </p:txBody>
      </p:sp>
      <p:sp>
        <p:nvSpPr>
          <p:cNvPr id="3" name="Content Placeholder 2"/>
          <p:cNvSpPr>
            <a:spLocks noGrp="1"/>
          </p:cNvSpPr>
          <p:nvPr>
            <p:ph idx="1"/>
          </p:nvPr>
        </p:nvSpPr>
        <p:spPr>
          <a:xfrm>
            <a:off x="457200" y="1981200"/>
            <a:ext cx="8229600" cy="4144963"/>
          </a:xfrm>
        </p:spPr>
        <p:txBody>
          <a:bodyPr/>
          <a:lstStyle/>
          <a:p>
            <a:endParaRPr lang="en-US" dirty="0"/>
          </a:p>
        </p:txBody>
      </p:sp>
    </p:spTree>
    <p:extLst>
      <p:ext uri="{BB962C8B-B14F-4D97-AF65-F5344CB8AC3E}">
        <p14:creationId xmlns:p14="http://schemas.microsoft.com/office/powerpoint/2010/main" xmlns="" val="31721996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rtlCol="0">
            <a:normAutofit fontScale="90000"/>
          </a:bodyPr>
          <a:lstStyle/>
          <a:p>
            <a:pPr>
              <a:defRPr/>
            </a:pPr>
            <a:r>
              <a:rPr lang="en-US" b="1" dirty="0" smtClean="0"/>
              <a:t/>
            </a:r>
            <a:br>
              <a:rPr lang="en-US" b="1" dirty="0" smtClean="0"/>
            </a:br>
            <a:r>
              <a:rPr lang="en-US" dirty="0" smtClean="0"/>
              <a:t/>
            </a:r>
            <a:br>
              <a:rPr lang="en-US" dirty="0" smtClean="0"/>
            </a:br>
            <a:r>
              <a:rPr lang="en-US" sz="3100" dirty="0"/>
              <a:t>Journals Publishing </a:t>
            </a:r>
            <a:br>
              <a:rPr lang="en-US" sz="3100" dirty="0"/>
            </a:br>
            <a:r>
              <a:rPr lang="en-US" sz="3100" dirty="0"/>
              <a:t>Community-Engaged Scholarship</a:t>
            </a:r>
            <a:endParaRPr lang="en-US" sz="3100" dirty="0" smtClean="0"/>
          </a:p>
        </p:txBody>
      </p:sp>
      <p:sp>
        <p:nvSpPr>
          <p:cNvPr id="38915" name="Content Placeholder 2"/>
          <p:cNvSpPr>
            <a:spLocks noGrp="1"/>
          </p:cNvSpPr>
          <p:nvPr>
            <p:ph idx="1"/>
          </p:nvPr>
        </p:nvSpPr>
        <p:spPr/>
        <p:txBody>
          <a:bodyPr>
            <a:normAutofit fontScale="92500" lnSpcReduction="20000"/>
          </a:bodyPr>
          <a:lstStyle/>
          <a:p>
            <a:pPr eaLnBrk="1" hangingPunct="1"/>
            <a:r>
              <a:rPr lang="en-US" sz="1800" dirty="0" smtClean="0"/>
              <a:t>Michigan Journal of Community Service Learning (University of Michigan)</a:t>
            </a:r>
          </a:p>
          <a:p>
            <a:pPr eaLnBrk="1" hangingPunct="1"/>
            <a:r>
              <a:rPr lang="en-US" sz="1800" dirty="0" smtClean="0"/>
              <a:t>Journal of Higher Education Outreach and Engagement (University of Georgia)</a:t>
            </a:r>
          </a:p>
          <a:p>
            <a:pPr eaLnBrk="1" hangingPunct="1"/>
            <a:r>
              <a:rPr lang="en-US" sz="1800" dirty="0" smtClean="0"/>
              <a:t>Metropolitan Universities (Coalition of Urban and Metropolitan Universities)</a:t>
            </a:r>
          </a:p>
          <a:p>
            <a:pPr eaLnBrk="1" hangingPunct="1"/>
            <a:r>
              <a:rPr lang="en-US" sz="1800" dirty="0" smtClean="0"/>
              <a:t>Gateways: International Journal of Community Research and Engagement </a:t>
            </a:r>
          </a:p>
          <a:p>
            <a:pPr eaLnBrk="1" hangingPunct="1"/>
            <a:r>
              <a:rPr lang="en-US" sz="1800" dirty="0" smtClean="0"/>
              <a:t>Journal of Community Engagement and Scholarship (University of Alabama)</a:t>
            </a:r>
          </a:p>
          <a:p>
            <a:pPr eaLnBrk="1" hangingPunct="1"/>
            <a:r>
              <a:rPr lang="en-US" sz="1800" dirty="0" smtClean="0"/>
              <a:t>Journal of Public Scholarship in Higher Education (Missouri Campus Compact)</a:t>
            </a:r>
          </a:p>
          <a:p>
            <a:pPr eaLnBrk="1" hangingPunct="1"/>
            <a:r>
              <a:rPr lang="en-US" sz="1800" dirty="0" smtClean="0"/>
              <a:t>International Journal of Service-Learning in Engineering</a:t>
            </a:r>
          </a:p>
          <a:p>
            <a:pPr eaLnBrk="1" hangingPunct="1"/>
            <a:r>
              <a:rPr lang="en-US" sz="1800" dirty="0" smtClean="0"/>
              <a:t>Reflections (writing and rhetoric) (Syracuse University)</a:t>
            </a:r>
          </a:p>
          <a:p>
            <a:r>
              <a:rPr lang="en-US" sz="1800" dirty="0" smtClean="0"/>
              <a:t>Partnerships: A Journal of Service-Learning and Civic Engagement (University of North Carolina - Greensboro)</a:t>
            </a:r>
          </a:p>
          <a:p>
            <a:pPr eaLnBrk="1" hangingPunct="1"/>
            <a:r>
              <a:rPr lang="en-US" sz="1800" dirty="0" smtClean="0"/>
              <a:t>Partnership Perspectives (Community Campus Partnerships for Health)</a:t>
            </a:r>
          </a:p>
          <a:p>
            <a:pPr eaLnBrk="1" hangingPunct="1"/>
            <a:r>
              <a:rPr lang="en-US" sz="1800" dirty="0" smtClean="0"/>
              <a:t>Journal for Civic Commitment (Mesa Community College)</a:t>
            </a:r>
          </a:p>
          <a:p>
            <a:pPr eaLnBrk="1" hangingPunct="1"/>
            <a:r>
              <a:rPr lang="en-US" sz="1800" dirty="0" smtClean="0"/>
              <a:t>Florida Journal of Service-Learning in Teacher Education</a:t>
            </a:r>
          </a:p>
          <a:p>
            <a:pPr eaLnBrk="1" hangingPunct="1"/>
            <a:r>
              <a:rPr lang="en-US" sz="1800" dirty="0" smtClean="0"/>
              <a:t>Academic Exchange Quarterly and others have done special issues on service-learning</a:t>
            </a:r>
          </a:p>
          <a:p>
            <a:pPr eaLnBrk="1" hangingPunct="1"/>
            <a:r>
              <a:rPr lang="en-US" sz="1800" dirty="0" smtClean="0"/>
              <a:t>See Campus Compact website for others:</a:t>
            </a:r>
          </a:p>
          <a:p>
            <a:pPr eaLnBrk="1" hangingPunct="1"/>
            <a:r>
              <a:rPr lang="en-US" sz="1800" u="sng" dirty="0" smtClean="0">
                <a:hlinkClick r:id="rId3"/>
              </a:rPr>
              <a:t>www.compact.org/resources/service-learning_resources/</a:t>
            </a:r>
            <a:endParaRPr lang="en-US" sz="1800" dirty="0" smtClean="0"/>
          </a:p>
          <a:p>
            <a:pPr eaLnBrk="1" hangingPunct="1"/>
            <a:endParaRPr lang="en-US" dirty="0" smtClean="0"/>
          </a:p>
        </p:txBody>
      </p:sp>
    </p:spTree>
    <p:extLst>
      <p:ext uri="{BB962C8B-B14F-4D97-AF65-F5344CB8AC3E}">
        <p14:creationId xmlns:p14="http://schemas.microsoft.com/office/powerpoint/2010/main" xmlns="" val="7095690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Next Steps?</a:t>
            </a:r>
            <a:endParaRPr lang="en-US" sz="36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 val="18909028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3200" dirty="0" smtClean="0"/>
              <a:t>For More Information</a:t>
            </a:r>
            <a:r>
              <a:rPr lang="en-US" dirty="0" smtClean="0"/>
              <a:t> </a:t>
            </a:r>
          </a:p>
        </p:txBody>
      </p:sp>
      <p:sp>
        <p:nvSpPr>
          <p:cNvPr id="19459" name="Rectangle 3"/>
          <p:cNvSpPr>
            <a:spLocks noGrp="1" noChangeArrowheads="1"/>
          </p:cNvSpPr>
          <p:nvPr>
            <p:ph sz="quarter" idx="1"/>
          </p:nvPr>
        </p:nvSpPr>
        <p:spPr>
          <a:xfrm>
            <a:off x="914400" y="1524000"/>
            <a:ext cx="7313613" cy="4419600"/>
          </a:xfrm>
        </p:spPr>
        <p:txBody>
          <a:bodyPr/>
          <a:lstStyle/>
          <a:p>
            <a:pPr>
              <a:buFont typeface="Wingdings" pitchFamily="2" charset="2"/>
              <a:buNone/>
            </a:pPr>
            <a:r>
              <a:rPr lang="en-US" sz="1800" dirty="0" smtClean="0">
                <a:ea typeface="ＭＳ Ｐゴシック"/>
                <a:cs typeface="ＭＳ Ｐゴシック"/>
              </a:rPr>
              <a:t>Suzanne Buglione, </a:t>
            </a:r>
            <a:r>
              <a:rPr lang="en-US" sz="1800" dirty="0" smtClean="0"/>
              <a:t>Bristol </a:t>
            </a:r>
            <a:r>
              <a:rPr lang="en-US" sz="1800" dirty="0"/>
              <a:t>Community </a:t>
            </a:r>
            <a:r>
              <a:rPr lang="en-US" sz="1800" smtClean="0"/>
              <a:t>College </a:t>
            </a:r>
            <a:r>
              <a:rPr lang="en-US" sz="1800" smtClean="0">
                <a:hlinkClick r:id="rId3"/>
              </a:rPr>
              <a:t>Suzanne.Buglione@bristolcc.edu</a:t>
            </a:r>
            <a:endParaRPr lang="en-US" sz="1800" smtClean="0"/>
          </a:p>
          <a:p>
            <a:pPr>
              <a:buFont typeface="Wingdings" pitchFamily="2" charset="2"/>
              <a:buNone/>
            </a:pPr>
            <a:endParaRPr lang="en-US" sz="1800" dirty="0" smtClean="0">
              <a:ea typeface="ＭＳ Ｐゴシック"/>
              <a:cs typeface="ＭＳ Ｐゴシック"/>
            </a:endParaRPr>
          </a:p>
          <a:p>
            <a:pPr>
              <a:buFont typeface="Wingdings" pitchFamily="2" charset="2"/>
              <a:buNone/>
            </a:pPr>
            <a:r>
              <a:rPr lang="en-US" sz="1800" dirty="0" smtClean="0">
                <a:ea typeface="ＭＳ Ｐゴシック"/>
                <a:cs typeface="ＭＳ Ｐゴシック"/>
              </a:rPr>
              <a:t>Jeffrey Howard, DePaul University</a:t>
            </a:r>
          </a:p>
          <a:p>
            <a:pPr>
              <a:buFont typeface="Wingdings" pitchFamily="2" charset="2"/>
              <a:buNone/>
            </a:pPr>
            <a:r>
              <a:rPr lang="en-US" sz="1800" dirty="0" smtClean="0">
                <a:ea typeface="ＭＳ Ｐゴシック"/>
                <a:cs typeface="ＭＳ Ｐゴシック"/>
              </a:rPr>
              <a:t>	</a:t>
            </a:r>
            <a:r>
              <a:rPr lang="en-US" sz="1800" dirty="0" smtClean="0">
                <a:ea typeface="ＭＳ Ｐゴシック"/>
                <a:cs typeface="ＭＳ Ｐゴシック"/>
                <a:hlinkClick r:id="rId4"/>
              </a:rPr>
              <a:t>jhowar15@depaul.edu</a:t>
            </a:r>
            <a:endParaRPr lang="en-US" sz="1800" dirty="0" smtClean="0">
              <a:ea typeface="ＭＳ Ｐゴシック"/>
              <a:cs typeface="ＭＳ Ｐゴシック"/>
            </a:endParaRPr>
          </a:p>
          <a:p>
            <a:pPr>
              <a:buFont typeface="Wingdings" pitchFamily="2" charset="2"/>
              <a:buNone/>
            </a:pPr>
            <a:endParaRPr lang="en-US" sz="1800" dirty="0" smtClean="0">
              <a:ea typeface="ＭＳ Ｐゴシック"/>
              <a:cs typeface="ＭＳ Ｐゴシック"/>
            </a:endParaRPr>
          </a:p>
          <a:p>
            <a:pPr>
              <a:buFont typeface="Wingdings" pitchFamily="2" charset="2"/>
              <a:buNone/>
            </a:pPr>
            <a:r>
              <a:rPr lang="en-US" sz="1800" dirty="0" smtClean="0">
                <a:ea typeface="ＭＳ Ｐゴシック"/>
                <a:cs typeface="ＭＳ Ｐゴシック"/>
              </a:rPr>
              <a:t>Susan Reed, DePaul University</a:t>
            </a:r>
          </a:p>
          <a:p>
            <a:pPr>
              <a:buFont typeface="Wingdings" pitchFamily="2" charset="2"/>
              <a:buNone/>
            </a:pPr>
            <a:r>
              <a:rPr lang="en-US" sz="1800" dirty="0" smtClean="0">
                <a:ea typeface="ＭＳ Ｐゴシック"/>
                <a:cs typeface="ＭＳ Ｐゴシック"/>
              </a:rPr>
              <a:t>	</a:t>
            </a:r>
            <a:r>
              <a:rPr lang="en-US" sz="1800" dirty="0" smtClean="0">
                <a:ea typeface="ＭＳ Ｐゴシック"/>
                <a:cs typeface="ＭＳ Ｐゴシック"/>
                <a:hlinkClick r:id="rId5"/>
              </a:rPr>
              <a:t>sreed@depaul.edu</a:t>
            </a:r>
            <a:endParaRPr lang="en-US" sz="1800" dirty="0" smtClean="0">
              <a:ea typeface="ＭＳ Ｐゴシック"/>
              <a:cs typeface="ＭＳ Ｐゴシック"/>
            </a:endParaRPr>
          </a:p>
          <a:p>
            <a:pPr>
              <a:buFont typeface="Wingdings" pitchFamily="2" charset="2"/>
              <a:buNone/>
            </a:pPr>
            <a:endParaRPr lang="en-US" sz="1800" dirty="0">
              <a:ea typeface="ＭＳ Ｐゴシック"/>
              <a:cs typeface="ＭＳ Ｐゴシック"/>
            </a:endParaRPr>
          </a:p>
          <a:p>
            <a:pPr>
              <a:buFont typeface="Wingdings" pitchFamily="2" charset="2"/>
              <a:buNone/>
            </a:pPr>
            <a:r>
              <a:rPr lang="en-US" sz="1800" dirty="0" smtClean="0">
                <a:ea typeface="ＭＳ Ｐゴシック"/>
                <a:cs typeface="ＭＳ Ｐゴシック"/>
              </a:rPr>
              <a:t>Amanda </a:t>
            </a:r>
            <a:r>
              <a:rPr lang="en-US" sz="1800" dirty="0" err="1" smtClean="0">
                <a:ea typeface="ＭＳ Ｐゴシック"/>
                <a:cs typeface="ＭＳ Ｐゴシック"/>
              </a:rPr>
              <a:t>Wittman</a:t>
            </a:r>
            <a:r>
              <a:rPr lang="en-US" sz="1800" dirty="0" smtClean="0">
                <a:ea typeface="ＭＳ Ｐゴシック"/>
                <a:cs typeface="ＭＳ Ｐゴシック"/>
              </a:rPr>
              <a:t>, Campus Compact</a:t>
            </a:r>
          </a:p>
          <a:p>
            <a:pPr>
              <a:buFont typeface="Wingdings" pitchFamily="2" charset="2"/>
              <a:buNone/>
            </a:pPr>
            <a:r>
              <a:rPr lang="en-US" sz="1800" dirty="0">
                <a:ea typeface="ＭＳ Ｐゴシック"/>
                <a:cs typeface="ＭＳ Ｐゴシック"/>
              </a:rPr>
              <a:t>	</a:t>
            </a:r>
            <a:r>
              <a:rPr lang="en-US" sz="1800" dirty="0"/>
              <a:t>awittman@compact.org</a:t>
            </a:r>
            <a:endParaRPr lang="en-US" sz="1800" dirty="0" smtClean="0">
              <a:ea typeface="ＭＳ Ｐゴシック"/>
              <a:cs typeface="ＭＳ Ｐゴシック"/>
            </a:endParaRPr>
          </a:p>
          <a:p>
            <a:pPr>
              <a:buFont typeface="Wingdings" pitchFamily="2" charset="2"/>
              <a:buNone/>
            </a:pPr>
            <a:endParaRPr lang="en-US" sz="1800" dirty="0" smtClean="0">
              <a:ea typeface="ＭＳ Ｐゴシック"/>
              <a:cs typeface="ＭＳ Ｐゴシック"/>
            </a:endParaRPr>
          </a:p>
          <a:p>
            <a:pPr>
              <a:buFont typeface="Wingdings" pitchFamily="2" charset="2"/>
              <a:buNone/>
            </a:pPr>
            <a:endParaRPr lang="en-US" sz="2400" dirty="0" smtClean="0">
              <a:ea typeface="ＭＳ Ｐゴシック"/>
              <a:cs typeface="ＭＳ Ｐゴシック"/>
            </a:endParaRPr>
          </a:p>
          <a:p>
            <a:pPr>
              <a:buFont typeface="Wingdings" pitchFamily="2" charset="2"/>
              <a:buNone/>
            </a:pPr>
            <a:endParaRPr lang="en-US" sz="2400" dirty="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CBSL with Adult Students: Quantitative</a:t>
            </a:r>
            <a:endParaRPr lang="en-US" dirty="0"/>
          </a:p>
        </p:txBody>
      </p:sp>
      <p:sp>
        <p:nvSpPr>
          <p:cNvPr id="3" name="Content Placeholder 2"/>
          <p:cNvSpPr>
            <a:spLocks noGrp="1"/>
          </p:cNvSpPr>
          <p:nvPr>
            <p:ph sz="quarter" idx="1"/>
          </p:nvPr>
        </p:nvSpPr>
        <p:spPr/>
        <p:txBody>
          <a:bodyPr>
            <a:normAutofit/>
          </a:bodyPr>
          <a:lstStyle/>
          <a:p>
            <a:pPr marL="342900" indent="-342900" fontAlgn="auto">
              <a:spcAft>
                <a:spcPts val="0"/>
              </a:spcAft>
              <a:buFont typeface="Arial" pitchFamily="34" charset="0"/>
              <a:buChar char="•"/>
              <a:defRPr/>
            </a:pPr>
            <a:r>
              <a:rPr lang="en-US" sz="2400" dirty="0" smtClean="0">
                <a:latin typeface="Times New Roman" pitchFamily="18" charset="0"/>
                <a:cs typeface="Times New Roman" pitchFamily="18" charset="0"/>
              </a:rPr>
              <a:t>Adults and working students appreciate CBSL but less likely to strongly agree that project enhanced learning and skills (Rosenberg, Reed, Statham and  Rosing, 2011) </a:t>
            </a:r>
          </a:p>
          <a:p>
            <a:pPr marL="342900" indent="-342900" fontAlgn="auto">
              <a:spcAft>
                <a:spcPts val="0"/>
              </a:spcAft>
              <a:buFont typeface="Arial" pitchFamily="34" charset="0"/>
              <a:buChar char="•"/>
              <a:defRPr/>
            </a:pPr>
            <a:endParaRPr lang="en-US" sz="2400" dirty="0" smtClean="0">
              <a:latin typeface="Times New Roman" pitchFamily="18" charset="0"/>
              <a:cs typeface="Times New Roman" pitchFamily="18" charset="0"/>
            </a:endParaRPr>
          </a:p>
          <a:p>
            <a:pPr marL="342900" indent="-342900" fontAlgn="auto">
              <a:spcAft>
                <a:spcPts val="0"/>
              </a:spcAft>
              <a:buFont typeface="Arial" pitchFamily="34" charset="0"/>
              <a:buChar char="•"/>
              <a:defRPr/>
            </a:pPr>
            <a:r>
              <a:rPr lang="en-US" sz="2400" dirty="0" smtClean="0">
                <a:latin typeface="Times New Roman" pitchFamily="18" charset="0"/>
                <a:cs typeface="Times New Roman" pitchFamily="18" charset="0"/>
              </a:rPr>
              <a:t>Service learning promotes persistence toward degree complete for students of all ages (Reed, Rosenberg, Rosing and Statham, 2012)</a:t>
            </a:r>
          </a:p>
          <a:p>
            <a:pPr marL="342900" indent="-342900">
              <a:buFont typeface="Arial" pitchFamily="34" charset="0"/>
              <a:buChar char="•"/>
              <a:defRPr/>
            </a:pPr>
            <a:endParaRPr lang="en-US" sz="2400" dirty="0" smtClean="0">
              <a:latin typeface="Times New Roman" pitchFamily="18" charset="0"/>
              <a:cs typeface="Times New Roman" pitchFamily="18" charset="0"/>
            </a:endParaRPr>
          </a:p>
          <a:p>
            <a:pPr marL="342900" indent="-342900">
              <a:buFont typeface="Arial" pitchFamily="34" charset="0"/>
              <a:buChar char="•"/>
              <a:defRPr/>
            </a:pPr>
            <a:r>
              <a:rPr lang="en-US" sz="2400" dirty="0" smtClean="0">
                <a:latin typeface="Times New Roman" pitchFamily="18" charset="0"/>
                <a:cs typeface="Times New Roman" pitchFamily="18" charset="0"/>
              </a:rPr>
              <a:t>Student </a:t>
            </a:r>
            <a:r>
              <a:rPr lang="en-US" sz="2400" dirty="0">
                <a:latin typeface="Times New Roman" pitchFamily="18" charset="0"/>
                <a:cs typeface="Times New Roman" pitchFamily="18" charset="0"/>
              </a:rPr>
              <a:t>engagement in active learning </a:t>
            </a:r>
            <a:r>
              <a:rPr lang="en-US" sz="2400" dirty="0" smtClean="0">
                <a:latin typeface="Times New Roman" pitchFamily="18" charset="0"/>
                <a:cs typeface="Times New Roman" pitchFamily="18" charset="0"/>
              </a:rPr>
              <a:t>varies </a:t>
            </a:r>
            <a:r>
              <a:rPr lang="en-US" sz="2400" dirty="0">
                <a:latin typeface="Times New Roman" pitchFamily="18" charset="0"/>
                <a:cs typeface="Times New Roman" pitchFamily="18" charset="0"/>
              </a:rPr>
              <a:t>across the  lifespan with adults being more or less engaged at different </a:t>
            </a:r>
            <a:r>
              <a:rPr lang="en-US" sz="2400" dirty="0" smtClean="0">
                <a:latin typeface="Times New Roman" pitchFamily="18" charset="0"/>
                <a:cs typeface="Times New Roman" pitchFamily="18" charset="0"/>
              </a:rPr>
              <a:t>ages (Southerland, 2010) </a:t>
            </a:r>
            <a:endParaRPr lang="en-US" sz="2400" dirty="0">
              <a:latin typeface="Times New Roman" pitchFamily="18" charset="0"/>
              <a:cs typeface="Times New Roman" pitchFamily="18" charset="0"/>
            </a:endParaRPr>
          </a:p>
          <a:p>
            <a:pPr marL="342900" indent="-342900" fontAlgn="auto">
              <a:spcAft>
                <a:spcPts val="0"/>
              </a:spcAft>
              <a:buFont typeface="Arial" pitchFamily="34" charset="0"/>
              <a:buChar char="•"/>
              <a:defRPr/>
            </a:pPr>
            <a:endParaRPr lang="en-US" sz="2400" dirty="0" smtClean="0">
              <a:latin typeface="Arial" pitchFamily="34" charset="0"/>
              <a:cs typeface="Arial" pitchFamily="34" charset="0"/>
            </a:endParaRPr>
          </a:p>
          <a:p>
            <a:pPr marL="0" indent="0" fontAlgn="auto">
              <a:spcAft>
                <a:spcPts val="0"/>
              </a:spcAft>
              <a:buNone/>
              <a:defRPr/>
            </a:pPr>
            <a:endParaRPr lang="en-US" sz="2000" dirty="0" smtClean="0">
              <a:latin typeface="Arial" pitchFamily="34" charset="0"/>
              <a:cs typeface="Arial" pitchFamily="34" charset="0"/>
            </a:endParaRPr>
          </a:p>
        </p:txBody>
      </p:sp>
    </p:spTree>
    <p:extLst>
      <p:ext uri="{BB962C8B-B14F-4D97-AF65-F5344CB8AC3E}">
        <p14:creationId xmlns:p14="http://schemas.microsoft.com/office/powerpoint/2010/main" xmlns="" val="713965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CBSL and Adult Students: Qualitative</a:t>
            </a:r>
            <a:endParaRPr lang="en-US" dirty="0"/>
          </a:p>
        </p:txBody>
      </p:sp>
      <p:sp>
        <p:nvSpPr>
          <p:cNvPr id="3" name="Content Placeholder 2"/>
          <p:cNvSpPr>
            <a:spLocks noGrp="1"/>
          </p:cNvSpPr>
          <p:nvPr>
            <p:ph sz="quarter" idx="1"/>
          </p:nvPr>
        </p:nvSpPr>
        <p:spPr/>
        <p:txBody>
          <a:bodyPr/>
          <a:lstStyle/>
          <a:p>
            <a:r>
              <a:rPr lang="en-US" dirty="0" smtClean="0"/>
              <a:t>Adult students feel that they have a wealth of experience that should be taken into consideration (Largent and </a:t>
            </a:r>
            <a:r>
              <a:rPr lang="en-US" dirty="0" err="1" smtClean="0"/>
              <a:t>Horinek</a:t>
            </a:r>
            <a:r>
              <a:rPr lang="en-US" dirty="0" smtClean="0"/>
              <a:t>, 2008)</a:t>
            </a:r>
          </a:p>
          <a:p>
            <a:endParaRPr lang="en-US" dirty="0" smtClean="0"/>
          </a:p>
          <a:p>
            <a:r>
              <a:rPr lang="en-US" dirty="0" smtClean="0"/>
              <a:t>Adults appreciate community involvement as a lifelong practice….want flexibility (Reed, Rosing, Rosenberg and Statham, 2011).</a:t>
            </a:r>
          </a:p>
          <a:p>
            <a:endParaRPr lang="en-US" dirty="0" smtClean="0"/>
          </a:p>
          <a:p>
            <a:r>
              <a:rPr lang="en-US" dirty="0" err="1" smtClean="0"/>
              <a:t>Buglione’s</a:t>
            </a:r>
            <a:r>
              <a:rPr lang="en-US" dirty="0" smtClean="0"/>
              <a:t> (2012) </a:t>
            </a:r>
            <a:r>
              <a:rPr lang="en-US" dirty="0" err="1" smtClean="0"/>
              <a:t>indepth</a:t>
            </a:r>
            <a:r>
              <a:rPr lang="en-US" dirty="0" smtClean="0"/>
              <a:t> study of adult service learners </a:t>
            </a:r>
            <a:endParaRPr lang="en-US" dirty="0"/>
          </a:p>
        </p:txBody>
      </p:sp>
    </p:spTree>
    <p:extLst>
      <p:ext uri="{BB962C8B-B14F-4D97-AF65-F5344CB8AC3E}">
        <p14:creationId xmlns:p14="http://schemas.microsoft.com/office/powerpoint/2010/main" xmlns="" val="2219723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CBSL and Adults: Guidance for practitioners</a:t>
            </a:r>
            <a:endParaRPr lang="en-US" dirty="0"/>
          </a:p>
        </p:txBody>
      </p:sp>
      <p:sp>
        <p:nvSpPr>
          <p:cNvPr id="3" name="Content Placeholder 2"/>
          <p:cNvSpPr>
            <a:spLocks noGrp="1"/>
          </p:cNvSpPr>
          <p:nvPr>
            <p:ph sz="quarter" idx="1"/>
          </p:nvPr>
        </p:nvSpPr>
        <p:spPr/>
        <p:txBody>
          <a:bodyPr>
            <a:normAutofit/>
          </a:bodyPr>
          <a:lstStyle/>
          <a:p>
            <a:endParaRPr lang="en-US" sz="2000" dirty="0" smtClean="0"/>
          </a:p>
          <a:p>
            <a:r>
              <a:rPr lang="en-US" sz="2000" dirty="0" smtClean="0"/>
              <a:t>Engage students of all ages in reflection on their knowledge and skills (Largent and </a:t>
            </a:r>
            <a:r>
              <a:rPr lang="en-US" sz="2000" dirty="0" err="1" smtClean="0"/>
              <a:t>Horinek</a:t>
            </a:r>
            <a:r>
              <a:rPr lang="en-US" sz="2000" dirty="0" smtClean="0"/>
              <a:t>, 2oo8)</a:t>
            </a:r>
          </a:p>
          <a:p>
            <a:endParaRPr lang="en-US" sz="2000" dirty="0" smtClean="0"/>
          </a:p>
          <a:p>
            <a:r>
              <a:rPr lang="en-US" sz="2000" dirty="0" smtClean="0"/>
              <a:t>Encourage working students to participate in CBSL and make sure options are flexible (Holland and Robinson, 2008)</a:t>
            </a:r>
          </a:p>
          <a:p>
            <a:endParaRPr lang="en-US" sz="2000" dirty="0" smtClean="0"/>
          </a:p>
          <a:p>
            <a:r>
              <a:rPr lang="en-US" sz="2000" dirty="0" smtClean="0"/>
              <a:t>Allow students to tap into existing social and political networks (Reed, Rosing, Rosenberg and Statham, 2011)</a:t>
            </a:r>
          </a:p>
          <a:p>
            <a:pPr marL="0" indent="0">
              <a:buNone/>
            </a:pPr>
            <a:endParaRPr lang="en-US" sz="2000" dirty="0" smtClean="0"/>
          </a:p>
          <a:p>
            <a:r>
              <a:rPr lang="en-US" sz="2000" dirty="0" smtClean="0"/>
              <a:t>Campus Compact (2012) </a:t>
            </a:r>
            <a:r>
              <a:rPr lang="en-US" sz="2000" dirty="0" err="1" smtClean="0"/>
              <a:t>indepth</a:t>
            </a:r>
            <a:r>
              <a:rPr lang="en-US" sz="2000" dirty="0" smtClean="0"/>
              <a:t> study of experience faculty</a:t>
            </a:r>
            <a:endParaRPr lang="en-US" sz="2000" dirty="0"/>
          </a:p>
        </p:txBody>
      </p:sp>
    </p:spTree>
    <p:extLst>
      <p:ext uri="{BB962C8B-B14F-4D97-AF65-F5344CB8AC3E}">
        <p14:creationId xmlns:p14="http://schemas.microsoft.com/office/powerpoint/2010/main" xmlns="" val="3415153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505200"/>
            <a:ext cx="7681913" cy="1827212"/>
          </a:xfrm>
        </p:spPr>
        <p:txBody>
          <a:bodyPr>
            <a:normAutofit/>
          </a:bodyPr>
          <a:lstStyle/>
          <a:p>
            <a:pPr algn="ctr"/>
            <a:r>
              <a:rPr lang="en-US" dirty="0" smtClean="0">
                <a:solidFill>
                  <a:schemeClr val="tx1"/>
                </a:solidFill>
              </a:rPr>
              <a:t>Suzanne Buglione, Ed.D. </a:t>
            </a:r>
          </a:p>
          <a:p>
            <a:pPr algn="ctr"/>
            <a:r>
              <a:rPr lang="en-US" dirty="0" smtClean="0">
                <a:solidFill>
                  <a:schemeClr val="tx1"/>
                </a:solidFill>
              </a:rPr>
              <a:t>Dean of Teaching and Learning, Bristol Community College</a:t>
            </a:r>
          </a:p>
          <a:p>
            <a:pPr algn="ctr"/>
            <a:r>
              <a:rPr lang="en-US" dirty="0" smtClean="0">
                <a:solidFill>
                  <a:schemeClr val="tx1"/>
                </a:solidFill>
              </a:rPr>
              <a:t> Principal, CommunityBuild </a:t>
            </a:r>
          </a:p>
          <a:p>
            <a:pPr algn="ctr"/>
            <a:endParaRPr lang="en-US" dirty="0" smtClean="0">
              <a:solidFill>
                <a:schemeClr val="tx1"/>
              </a:solidFill>
            </a:endParaRPr>
          </a:p>
          <a:p>
            <a:pPr algn="ctr"/>
            <a:r>
              <a:rPr lang="en-US" dirty="0" smtClean="0">
                <a:solidFill>
                  <a:schemeClr val="tx1"/>
                </a:solidFill>
              </a:rPr>
              <a:t>IARSLCE 2012</a:t>
            </a:r>
            <a:endParaRPr lang="en-US" dirty="0">
              <a:solidFill>
                <a:schemeClr val="tx1"/>
              </a:solidFill>
            </a:endParaRPr>
          </a:p>
        </p:txBody>
      </p:sp>
      <p:sp>
        <p:nvSpPr>
          <p:cNvPr id="4" name="Title 1"/>
          <p:cNvSpPr txBox="1">
            <a:spLocks/>
          </p:cNvSpPr>
          <p:nvPr/>
        </p:nvSpPr>
        <p:spPr>
          <a:xfrm>
            <a:off x="1143000" y="457200"/>
            <a:ext cx="6934200" cy="1676400"/>
          </a:xfrm>
          <a:prstGeom prst="rect">
            <a:avLst/>
          </a:prstGeom>
        </p:spPr>
        <p:txBody>
          <a:bodyPr vert="horz" wrap="square" lIns="0" tIns="0" rIns="0" bIns="0" rtlCol="0" anchor="t">
            <a:noAutofit/>
          </a:bodyPr>
          <a:lstStyle/>
          <a:p>
            <a:pPr lvl="0" algn="ctr" defTabSz="914363">
              <a:lnSpc>
                <a:spcPct val="90000"/>
              </a:lnSpc>
              <a:spcBef>
                <a:spcPct val="0"/>
              </a:spcBef>
              <a:defRPr/>
            </a:pPr>
            <a:r>
              <a:rPr lang="en-US" sz="4800" b="1" dirty="0" smtClean="0">
                <a:latin typeface="Calibri"/>
                <a:cs typeface="Calibri"/>
              </a:rPr>
              <a:t>Nontraditional Students &amp; Connected Knowing</a:t>
            </a:r>
            <a:endParaRPr kumimoji="0" lang="en-US" sz="4800" b="0" i="0" u="none" strike="noStrike" kern="1200" cap="none" spc="-150" normalizeH="0" baseline="0" noProof="0" dirty="0">
              <a:ln w="3175">
                <a:noFill/>
              </a:ln>
              <a:solidFill>
                <a:schemeClr val="accent5">
                  <a:lumMod val="60000"/>
                  <a:lumOff val="40000"/>
                </a:schemeClr>
              </a:solidFill>
              <a:effectLst>
                <a:outerShdw blurRad="50800" dist="38100" dir="2700000" algn="tl" rotWithShape="0">
                  <a:prstClr val="black">
                    <a:alpha val="40000"/>
                  </a:prstClr>
                </a:outerShdw>
              </a:effectLst>
              <a:uLnTx/>
              <a:uFillTx/>
              <a:latin typeface="Calibri"/>
              <a:ea typeface="+mn-ea"/>
              <a:cs typeface="Calibri"/>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762000"/>
          </a:xfrm>
        </p:spPr>
        <p:txBody>
          <a:bodyPr>
            <a:normAutofit fontScale="90000"/>
          </a:bodyPr>
          <a:lstStyle/>
          <a:p>
            <a:pPr lvl="0">
              <a:lnSpc>
                <a:spcPct val="100000"/>
              </a:lnSpc>
            </a:pPr>
            <a:r>
              <a:rPr lang="en-US" dirty="0">
                <a:solidFill>
                  <a:schemeClr val="accent5">
                    <a:lumMod val="60000"/>
                    <a:lumOff val="40000"/>
                  </a:schemeClr>
                </a:solidFill>
              </a:rPr>
              <a:t>The </a:t>
            </a:r>
            <a:r>
              <a:rPr lang="en-US" dirty="0" smtClean="0">
                <a:solidFill>
                  <a:schemeClr val="accent5">
                    <a:lumMod val="60000"/>
                    <a:lumOff val="40000"/>
                  </a:schemeClr>
                </a:solidFill>
              </a:rPr>
              <a:t>Study: Objective/Purpose</a:t>
            </a:r>
            <a:br>
              <a:rPr lang="en-US" dirty="0" smtClean="0">
                <a:solidFill>
                  <a:schemeClr val="accent5">
                    <a:lumMod val="60000"/>
                    <a:lumOff val="40000"/>
                  </a:schemeClr>
                </a:solidFill>
              </a:rPr>
            </a:br>
            <a:r>
              <a:rPr lang="en-US" dirty="0"/>
              <a:t> </a:t>
            </a:r>
            <a:r>
              <a:rPr lang="en-US" dirty="0" smtClean="0">
                <a:solidFill>
                  <a:schemeClr val="accent5">
                    <a:lumMod val="60000"/>
                    <a:lumOff val="40000"/>
                  </a:schemeClr>
                </a:solidFill>
              </a:rPr>
              <a:t/>
            </a:r>
            <a:br>
              <a:rPr lang="en-US" dirty="0" smtClean="0">
                <a:solidFill>
                  <a:schemeClr val="accent5">
                    <a:lumMod val="60000"/>
                    <a:lumOff val="40000"/>
                  </a:schemeClr>
                </a:solidFill>
              </a:rPr>
            </a:br>
            <a:r>
              <a:rPr lang="en-US" dirty="0"/>
              <a:t> </a:t>
            </a:r>
            <a:br>
              <a:rPr lang="en-US" dirty="0"/>
            </a:br>
            <a:r>
              <a:rPr lang="en-US" dirty="0" smtClean="0"/>
              <a:t/>
            </a:r>
            <a:br>
              <a:rPr lang="en-US" dirty="0" smtClean="0"/>
            </a:br>
            <a:endParaRPr lang="en-US" dirty="0">
              <a:solidFill>
                <a:schemeClr val="tx2"/>
              </a:solidFill>
            </a:endParaRPr>
          </a:p>
        </p:txBody>
      </p:sp>
      <p:grpSp>
        <p:nvGrpSpPr>
          <p:cNvPr id="3" name="Group 4"/>
          <p:cNvGrpSpPr>
            <a:grpSpLocks noGrp="1" noChangeAspect="1"/>
          </p:cNvGrpSpPr>
          <p:nvPr/>
        </p:nvGrpSpPr>
        <p:grpSpPr bwMode="auto">
          <a:xfrm>
            <a:off x="190500" y="419100"/>
            <a:ext cx="8763000" cy="6019800"/>
            <a:chOff x="4687" y="1503"/>
            <a:chExt cx="7240" cy="4320"/>
          </a:xfrm>
        </p:grpSpPr>
        <p:sp>
          <p:nvSpPr>
            <p:cNvPr id="6" name="AutoShape 10"/>
            <p:cNvSpPr>
              <a:spLocks noChangeAspect="1" noChangeArrowheads="1"/>
            </p:cNvSpPr>
            <p:nvPr/>
          </p:nvSpPr>
          <p:spPr bwMode="auto">
            <a:xfrm>
              <a:off x="4687" y="1503"/>
              <a:ext cx="7240" cy="4320"/>
            </a:xfrm>
            <a:prstGeom prst="rect">
              <a:avLst/>
            </a:prstGeom>
            <a:noFill/>
            <a:ln w="9525">
              <a:noFill/>
              <a:miter lim="800000"/>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Line 11"/>
            <p:cNvSpPr>
              <a:spLocks noChangeShapeType="1"/>
            </p:cNvSpPr>
            <p:nvPr/>
          </p:nvSpPr>
          <p:spPr bwMode="auto">
            <a:xfrm>
              <a:off x="7027" y="2608"/>
              <a:ext cx="800" cy="1105"/>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 name="AutoShape 12"/>
            <p:cNvSpPr>
              <a:spLocks noChangeArrowheads="1"/>
            </p:cNvSpPr>
            <p:nvPr/>
          </p:nvSpPr>
          <p:spPr bwMode="auto">
            <a:xfrm>
              <a:off x="7527" y="2106"/>
              <a:ext cx="2100" cy="1105"/>
            </a:xfrm>
            <a:prstGeom prst="triangle">
              <a:avLst>
                <a:gd name="adj" fmla="val 50000"/>
              </a:avLst>
            </a:prstGeom>
            <a:solidFill>
              <a:srgbClr val="CCFFCC"/>
            </a:solidFill>
            <a:ln w="9525">
              <a:solidFill>
                <a:srgbClr val="000000"/>
              </a:solidFill>
              <a:miter lim="800000"/>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Isolation -Lack of Social Network</a:t>
              </a:r>
            </a:p>
          </p:txBody>
        </p:sp>
        <p:sp>
          <p:nvSpPr>
            <p:cNvPr id="9" name="Oval 8"/>
            <p:cNvSpPr>
              <a:spLocks noChangeArrowheads="1"/>
            </p:cNvSpPr>
            <p:nvPr/>
          </p:nvSpPr>
          <p:spPr bwMode="auto">
            <a:xfrm>
              <a:off x="6827" y="2005"/>
              <a:ext cx="1400" cy="805"/>
            </a:xfrm>
            <a:prstGeom prst="ellipse">
              <a:avLst/>
            </a:prstGeom>
            <a:solidFill>
              <a:srgbClr val="FFFF00"/>
            </a:solidFill>
            <a:ln w="9525">
              <a:solidFill>
                <a:srgbClr val="000000"/>
              </a:solidFill>
              <a:round/>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Part-time </a:t>
              </a:r>
              <a:r>
                <a:rPr lang="en-US" sz="1200" dirty="0" smtClean="0">
                  <a:solidFill>
                    <a:srgbClr val="000000"/>
                  </a:solidFill>
                </a:rPr>
                <a:t>Enrollment</a:t>
              </a:r>
            </a:p>
            <a:p>
              <a:r>
                <a:rPr lang="en-US" sz="1200" dirty="0" smtClean="0">
                  <a:solidFill>
                    <a:srgbClr val="000000"/>
                  </a:solidFill>
                </a:rPr>
                <a:t>(NCES)</a:t>
              </a:r>
            </a:p>
            <a:p>
              <a:endParaRPr lang="en-US" dirty="0">
                <a:solidFill>
                  <a:srgbClr val="000000"/>
                </a:solidFill>
              </a:endParaRPr>
            </a:p>
          </p:txBody>
        </p:sp>
        <p:sp>
          <p:nvSpPr>
            <p:cNvPr id="10" name="Line 14"/>
            <p:cNvSpPr>
              <a:spLocks noChangeShapeType="1"/>
            </p:cNvSpPr>
            <p:nvPr/>
          </p:nvSpPr>
          <p:spPr bwMode="auto">
            <a:xfrm>
              <a:off x="8627" y="3211"/>
              <a:ext cx="1" cy="402"/>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Line 15"/>
            <p:cNvSpPr>
              <a:spLocks noChangeShapeType="1"/>
            </p:cNvSpPr>
            <p:nvPr/>
          </p:nvSpPr>
          <p:spPr bwMode="auto">
            <a:xfrm flipV="1">
              <a:off x="9127" y="3412"/>
              <a:ext cx="300" cy="301"/>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Rectangle 11"/>
            <p:cNvSpPr>
              <a:spLocks noChangeArrowheads="1"/>
            </p:cNvSpPr>
            <p:nvPr/>
          </p:nvSpPr>
          <p:spPr bwMode="auto">
            <a:xfrm>
              <a:off x="8727" y="3110"/>
              <a:ext cx="1100" cy="302"/>
            </a:xfrm>
            <a:prstGeom prst="rect">
              <a:avLst/>
            </a:prstGeom>
            <a:solidFill>
              <a:srgbClr val="FFCC99"/>
            </a:solidFill>
            <a:ln w="9525">
              <a:solidFill>
                <a:srgbClr val="000000"/>
              </a:solidFill>
              <a:miter lim="800000"/>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Low-income</a:t>
              </a:r>
            </a:p>
          </p:txBody>
        </p:sp>
        <p:sp>
          <p:nvSpPr>
            <p:cNvPr id="13" name="Oval 12"/>
            <p:cNvSpPr>
              <a:spLocks noChangeArrowheads="1"/>
            </p:cNvSpPr>
            <p:nvPr/>
          </p:nvSpPr>
          <p:spPr bwMode="auto">
            <a:xfrm>
              <a:off x="9727" y="2407"/>
              <a:ext cx="1500" cy="705"/>
            </a:xfrm>
            <a:prstGeom prst="ellipse">
              <a:avLst/>
            </a:prstGeom>
            <a:solidFill>
              <a:srgbClr val="FFFF00"/>
            </a:solidFill>
            <a:ln w="9525">
              <a:solidFill>
                <a:srgbClr val="000000"/>
              </a:solidFill>
              <a:round/>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Financially Independent </a:t>
              </a:r>
              <a:endParaRPr lang="en-US" sz="1200" dirty="0" smtClean="0">
                <a:solidFill>
                  <a:srgbClr val="000000"/>
                </a:solidFill>
              </a:endParaRPr>
            </a:p>
            <a:p>
              <a:r>
                <a:rPr lang="en-US" sz="1200" dirty="0" smtClean="0">
                  <a:solidFill>
                    <a:srgbClr val="000000"/>
                  </a:solidFill>
                </a:rPr>
                <a:t>(NCES)</a:t>
              </a:r>
              <a:r>
                <a:rPr lang="en-US" sz="600" dirty="0" smtClean="0">
                  <a:solidFill>
                    <a:srgbClr val="000000"/>
                  </a:solidFill>
                </a:rPr>
                <a:t>of </a:t>
              </a:r>
              <a:r>
                <a:rPr lang="en-US" sz="600" dirty="0"/>
                <a:t>Parent (NCES)</a:t>
              </a:r>
              <a:endParaRPr lang="en-US" dirty="0"/>
            </a:p>
          </p:txBody>
        </p:sp>
        <p:sp>
          <p:nvSpPr>
            <p:cNvPr id="14" name="Line 18"/>
            <p:cNvSpPr>
              <a:spLocks noChangeShapeType="1"/>
            </p:cNvSpPr>
            <p:nvPr/>
          </p:nvSpPr>
          <p:spPr bwMode="auto">
            <a:xfrm flipV="1">
              <a:off x="9427" y="3110"/>
              <a:ext cx="900" cy="704"/>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Line 19"/>
            <p:cNvSpPr>
              <a:spLocks noChangeShapeType="1"/>
            </p:cNvSpPr>
            <p:nvPr/>
          </p:nvSpPr>
          <p:spPr bwMode="auto">
            <a:xfrm flipV="1">
              <a:off x="9627" y="3914"/>
              <a:ext cx="400" cy="201"/>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Line 20"/>
            <p:cNvSpPr>
              <a:spLocks noChangeShapeType="1"/>
            </p:cNvSpPr>
            <p:nvPr/>
          </p:nvSpPr>
          <p:spPr bwMode="auto">
            <a:xfrm>
              <a:off x="9527" y="4416"/>
              <a:ext cx="300" cy="201"/>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Line 21"/>
            <p:cNvSpPr>
              <a:spLocks noChangeShapeType="1"/>
            </p:cNvSpPr>
            <p:nvPr/>
          </p:nvSpPr>
          <p:spPr bwMode="auto">
            <a:xfrm flipH="1">
              <a:off x="7027" y="4316"/>
              <a:ext cx="300" cy="1"/>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Line 22"/>
            <p:cNvSpPr>
              <a:spLocks noChangeShapeType="1"/>
            </p:cNvSpPr>
            <p:nvPr/>
          </p:nvSpPr>
          <p:spPr bwMode="auto">
            <a:xfrm flipH="1">
              <a:off x="6127" y="4418"/>
              <a:ext cx="1517" cy="601"/>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Rectangle 18"/>
            <p:cNvSpPr>
              <a:spLocks noChangeArrowheads="1"/>
            </p:cNvSpPr>
            <p:nvPr/>
          </p:nvSpPr>
          <p:spPr bwMode="auto">
            <a:xfrm>
              <a:off x="5927" y="4175"/>
              <a:ext cx="1100" cy="442"/>
            </a:xfrm>
            <a:prstGeom prst="rect">
              <a:avLst/>
            </a:prstGeom>
            <a:solidFill>
              <a:srgbClr val="FFCC99"/>
            </a:solidFill>
            <a:ln w="9525">
              <a:solidFill>
                <a:srgbClr val="000000"/>
              </a:solidFill>
              <a:miter lim="800000"/>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First Generation College Students</a:t>
              </a:r>
            </a:p>
          </p:txBody>
        </p:sp>
        <p:sp>
          <p:nvSpPr>
            <p:cNvPr id="20" name="AutoShape 24"/>
            <p:cNvSpPr>
              <a:spLocks noChangeArrowheads="1"/>
            </p:cNvSpPr>
            <p:nvPr/>
          </p:nvSpPr>
          <p:spPr bwMode="auto">
            <a:xfrm>
              <a:off x="5927" y="4778"/>
              <a:ext cx="1900" cy="945"/>
            </a:xfrm>
            <a:prstGeom prst="triangle">
              <a:avLst>
                <a:gd name="adj" fmla="val 50000"/>
              </a:avLst>
            </a:prstGeom>
            <a:solidFill>
              <a:srgbClr val="CCFFCC"/>
            </a:solidFill>
            <a:ln w="9525">
              <a:solidFill>
                <a:srgbClr val="000000"/>
              </a:solidFill>
              <a:miter lim="800000"/>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Adult Learning Needs</a:t>
              </a:r>
            </a:p>
          </p:txBody>
        </p:sp>
        <p:sp>
          <p:nvSpPr>
            <p:cNvPr id="21" name="Rectangle 20"/>
            <p:cNvSpPr>
              <a:spLocks noChangeArrowheads="1"/>
            </p:cNvSpPr>
            <p:nvPr/>
          </p:nvSpPr>
          <p:spPr bwMode="auto">
            <a:xfrm>
              <a:off x="9300" y="5206"/>
              <a:ext cx="1100" cy="502"/>
            </a:xfrm>
            <a:prstGeom prst="rect">
              <a:avLst/>
            </a:prstGeom>
            <a:solidFill>
              <a:srgbClr val="FFCC99"/>
            </a:solidFill>
            <a:ln w="9525">
              <a:solidFill>
                <a:srgbClr val="000000"/>
              </a:solidFill>
              <a:miter lim="800000"/>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Commuter Students</a:t>
              </a:r>
            </a:p>
          </p:txBody>
        </p:sp>
        <p:sp>
          <p:nvSpPr>
            <p:cNvPr id="22" name="Line 26"/>
            <p:cNvSpPr>
              <a:spLocks noChangeShapeType="1"/>
            </p:cNvSpPr>
            <p:nvPr/>
          </p:nvSpPr>
          <p:spPr bwMode="auto">
            <a:xfrm flipH="1">
              <a:off x="7227" y="4557"/>
              <a:ext cx="555" cy="563"/>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 name="Line 27"/>
            <p:cNvSpPr>
              <a:spLocks noChangeShapeType="1"/>
            </p:cNvSpPr>
            <p:nvPr/>
          </p:nvSpPr>
          <p:spPr bwMode="auto">
            <a:xfrm>
              <a:off x="8327" y="4718"/>
              <a:ext cx="0" cy="201"/>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Oval 23"/>
            <p:cNvSpPr>
              <a:spLocks noChangeArrowheads="1"/>
            </p:cNvSpPr>
            <p:nvPr/>
          </p:nvSpPr>
          <p:spPr bwMode="auto">
            <a:xfrm>
              <a:off x="7627" y="4879"/>
              <a:ext cx="1600" cy="803"/>
            </a:xfrm>
            <a:prstGeom prst="ellipse">
              <a:avLst/>
            </a:prstGeom>
            <a:solidFill>
              <a:srgbClr val="FFFF00"/>
            </a:solidFill>
            <a:ln w="9525">
              <a:solidFill>
                <a:srgbClr val="000000"/>
              </a:solidFill>
              <a:round/>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Have Dependents Other Than Spouse (</a:t>
              </a:r>
              <a:r>
                <a:rPr lang="en-US" sz="1200" dirty="0" smtClean="0">
                  <a:solidFill>
                    <a:srgbClr val="000000"/>
                  </a:solidFill>
                </a:rPr>
                <a:t>NCES)</a:t>
              </a:r>
              <a:endParaRPr lang="en-US" dirty="0">
                <a:solidFill>
                  <a:srgbClr val="000000"/>
                </a:solidFill>
              </a:endParaRPr>
            </a:p>
          </p:txBody>
        </p:sp>
        <p:sp>
          <p:nvSpPr>
            <p:cNvPr id="25" name="Line 29"/>
            <p:cNvSpPr>
              <a:spLocks noChangeShapeType="1"/>
            </p:cNvSpPr>
            <p:nvPr/>
          </p:nvSpPr>
          <p:spPr bwMode="auto">
            <a:xfrm>
              <a:off x="9127" y="4617"/>
              <a:ext cx="300" cy="603"/>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AutoShape 30"/>
            <p:cNvSpPr>
              <a:spLocks noChangeArrowheads="1"/>
            </p:cNvSpPr>
            <p:nvPr/>
          </p:nvSpPr>
          <p:spPr bwMode="auto">
            <a:xfrm>
              <a:off x="9627" y="3914"/>
              <a:ext cx="1595" cy="764"/>
            </a:xfrm>
            <a:prstGeom prst="triangle">
              <a:avLst>
                <a:gd name="adj" fmla="val 50000"/>
              </a:avLst>
            </a:prstGeom>
            <a:solidFill>
              <a:srgbClr val="CCFFCC"/>
            </a:solidFill>
            <a:ln w="9525">
              <a:solidFill>
                <a:srgbClr val="000000"/>
              </a:solidFill>
              <a:miter lim="800000"/>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Experience</a:t>
              </a:r>
            </a:p>
          </p:txBody>
        </p:sp>
        <p:sp>
          <p:nvSpPr>
            <p:cNvPr id="27" name="Oval 26"/>
            <p:cNvSpPr>
              <a:spLocks noChangeArrowheads="1"/>
            </p:cNvSpPr>
            <p:nvPr/>
          </p:nvSpPr>
          <p:spPr bwMode="auto">
            <a:xfrm>
              <a:off x="10448" y="4538"/>
              <a:ext cx="1200" cy="803"/>
            </a:xfrm>
            <a:prstGeom prst="ellipse">
              <a:avLst/>
            </a:prstGeom>
            <a:solidFill>
              <a:srgbClr val="FFFF00"/>
            </a:solidFill>
            <a:ln w="9525">
              <a:solidFill>
                <a:srgbClr val="000000"/>
              </a:solidFill>
              <a:round/>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Are Single </a:t>
              </a:r>
              <a:r>
                <a:rPr lang="en-US" sz="1200" dirty="0" smtClean="0">
                  <a:solidFill>
                    <a:srgbClr val="000000"/>
                  </a:solidFill>
                </a:rPr>
                <a:t>Parents</a:t>
              </a:r>
            </a:p>
            <a:p>
              <a:r>
                <a:rPr lang="en-US" sz="1200" dirty="0" smtClean="0">
                  <a:solidFill>
                    <a:srgbClr val="000000"/>
                  </a:solidFill>
                </a:rPr>
                <a:t>(NCES)</a:t>
              </a:r>
              <a:endParaRPr lang="en-US" dirty="0">
                <a:solidFill>
                  <a:srgbClr val="000000"/>
                </a:solidFill>
              </a:endParaRPr>
            </a:p>
          </p:txBody>
        </p:sp>
        <p:sp>
          <p:nvSpPr>
            <p:cNvPr id="28" name="Line 32"/>
            <p:cNvSpPr>
              <a:spLocks noChangeShapeType="1"/>
            </p:cNvSpPr>
            <p:nvPr/>
          </p:nvSpPr>
          <p:spPr bwMode="auto">
            <a:xfrm>
              <a:off x="9164" y="4557"/>
              <a:ext cx="1299" cy="503"/>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9" name="Oval 28"/>
            <p:cNvSpPr>
              <a:spLocks noChangeArrowheads="1"/>
            </p:cNvSpPr>
            <p:nvPr/>
          </p:nvSpPr>
          <p:spPr bwMode="auto">
            <a:xfrm>
              <a:off x="9941" y="3354"/>
              <a:ext cx="1400" cy="803"/>
            </a:xfrm>
            <a:prstGeom prst="ellipse">
              <a:avLst/>
            </a:prstGeom>
            <a:solidFill>
              <a:srgbClr val="FFFF00"/>
            </a:solidFill>
            <a:ln w="9525">
              <a:solidFill>
                <a:srgbClr val="000000"/>
              </a:solidFill>
              <a:round/>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Work Full-time While Enrolled (NCES)</a:t>
              </a:r>
            </a:p>
          </p:txBody>
        </p:sp>
        <p:sp>
          <p:nvSpPr>
            <p:cNvPr id="30" name="Oval 29"/>
            <p:cNvSpPr>
              <a:spLocks noChangeArrowheads="1"/>
            </p:cNvSpPr>
            <p:nvPr/>
          </p:nvSpPr>
          <p:spPr bwMode="auto">
            <a:xfrm>
              <a:off x="4880" y="4696"/>
              <a:ext cx="1401" cy="971"/>
            </a:xfrm>
            <a:prstGeom prst="ellipse">
              <a:avLst/>
            </a:prstGeom>
            <a:solidFill>
              <a:srgbClr val="FFFF00"/>
            </a:solidFill>
            <a:ln w="9525">
              <a:solidFill>
                <a:srgbClr val="000000"/>
              </a:solidFill>
              <a:round/>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Lack of Standard High School Diploma</a:t>
              </a:r>
            </a:p>
            <a:p>
              <a:r>
                <a:rPr lang="en-US" sz="1200" dirty="0">
                  <a:solidFill>
                    <a:srgbClr val="000000"/>
                  </a:solidFill>
                </a:rPr>
                <a:t>(NCES)</a:t>
              </a:r>
            </a:p>
          </p:txBody>
        </p:sp>
        <p:sp>
          <p:nvSpPr>
            <p:cNvPr id="31" name="Oval 30"/>
            <p:cNvSpPr>
              <a:spLocks noChangeArrowheads="1"/>
            </p:cNvSpPr>
            <p:nvPr/>
          </p:nvSpPr>
          <p:spPr bwMode="auto">
            <a:xfrm>
              <a:off x="7229" y="3530"/>
              <a:ext cx="2487" cy="1148"/>
            </a:xfrm>
            <a:prstGeom prst="ellipse">
              <a:avLst/>
            </a:prstGeom>
            <a:solidFill>
              <a:srgbClr val="0000FF"/>
            </a:solidFill>
            <a:ln w="9525">
              <a:solidFill>
                <a:srgbClr val="000000"/>
              </a:solidFill>
              <a:round/>
              <a:headEnd/>
              <a:tailEnd/>
            </a:ln>
          </p:spPr>
          <p:txBody>
            <a:bodyPr lIns="64378" tIns="32189" rIns="64378" bIns="32189"/>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UNIVERSE</a:t>
              </a:r>
            </a:p>
            <a:p>
              <a:pPr algn="ctr"/>
              <a:r>
                <a:rPr lang="en-US" sz="1200" b="1" dirty="0"/>
                <a:t>OF THE NONTRADITIONAL STUDENT</a:t>
              </a:r>
              <a:endParaRPr lang="en-US" sz="1200" dirty="0"/>
            </a:p>
          </p:txBody>
        </p:sp>
        <p:sp>
          <p:nvSpPr>
            <p:cNvPr id="32" name="Rectangle 31"/>
            <p:cNvSpPr>
              <a:spLocks noChangeArrowheads="1"/>
            </p:cNvSpPr>
            <p:nvPr/>
          </p:nvSpPr>
          <p:spPr bwMode="auto">
            <a:xfrm>
              <a:off x="6124" y="3113"/>
              <a:ext cx="1520" cy="417"/>
            </a:xfrm>
            <a:prstGeom prst="rect">
              <a:avLst/>
            </a:prstGeom>
            <a:solidFill>
              <a:srgbClr val="FFCC99"/>
            </a:solidFill>
            <a:ln w="9525">
              <a:solidFill>
                <a:srgbClr val="000000"/>
              </a:solidFill>
              <a:miter lim="800000"/>
              <a:headEnd/>
              <a:tailEnd/>
            </a:ln>
          </p:spPr>
          <p:txBody>
            <a:bodyPr lIns="64378" tIns="32189" rIns="64378" bIns="32189"/>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Over-represented Racial Minority</a:t>
              </a:r>
            </a:p>
          </p:txBody>
        </p:sp>
        <p:sp>
          <p:nvSpPr>
            <p:cNvPr id="33" name="Rectangle 32"/>
            <p:cNvSpPr>
              <a:spLocks noChangeArrowheads="1"/>
            </p:cNvSpPr>
            <p:nvPr/>
          </p:nvSpPr>
          <p:spPr bwMode="auto">
            <a:xfrm>
              <a:off x="5709" y="2752"/>
              <a:ext cx="1106" cy="361"/>
            </a:xfrm>
            <a:prstGeom prst="rect">
              <a:avLst/>
            </a:prstGeom>
            <a:solidFill>
              <a:srgbClr val="FFCC99"/>
            </a:solidFill>
            <a:ln w="9525">
              <a:solidFill>
                <a:srgbClr val="000000"/>
              </a:solidFill>
              <a:miter lim="800000"/>
              <a:headEnd/>
              <a:tailEnd/>
            </a:ln>
          </p:spPr>
          <p:txBody>
            <a:bodyPr lIns="64378" tIns="32189" rIns="64378" bIns="32189"/>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000000"/>
                  </a:solidFill>
                </a:rPr>
                <a:t>Immigrants</a:t>
              </a:r>
            </a:p>
          </p:txBody>
        </p:sp>
        <p:sp>
          <p:nvSpPr>
            <p:cNvPr id="34" name="Line 38"/>
            <p:cNvSpPr>
              <a:spLocks noChangeShapeType="1"/>
            </p:cNvSpPr>
            <p:nvPr/>
          </p:nvSpPr>
          <p:spPr bwMode="auto">
            <a:xfrm>
              <a:off x="6400" y="3724"/>
              <a:ext cx="829" cy="278"/>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5" name="Oval 34"/>
            <p:cNvSpPr>
              <a:spLocks noChangeArrowheads="1"/>
            </p:cNvSpPr>
            <p:nvPr/>
          </p:nvSpPr>
          <p:spPr bwMode="auto">
            <a:xfrm>
              <a:off x="4827" y="3311"/>
              <a:ext cx="1700" cy="806"/>
            </a:xfrm>
            <a:prstGeom prst="ellipse">
              <a:avLst/>
            </a:prstGeom>
            <a:solidFill>
              <a:srgbClr val="FFFF00"/>
            </a:solidFill>
            <a:ln w="9525">
              <a:solidFill>
                <a:srgbClr val="000000"/>
              </a:solidFill>
              <a:round/>
              <a:headEnd/>
              <a:tailEnd/>
            </a:ln>
          </p:spPr>
          <p:txBody>
            <a:bodyPr lIns="46352" tIns="23176" rIns="46352" bIns="23176"/>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200" dirty="0">
                  <a:solidFill>
                    <a:srgbClr val="000000"/>
                  </a:solidFill>
                </a:rPr>
                <a:t>Delayed Enrollment in Postsecondary Education (</a:t>
              </a:r>
              <a:r>
                <a:rPr lang="en-US" sz="1200" dirty="0" smtClean="0">
                  <a:solidFill>
                    <a:srgbClr val="000000"/>
                  </a:solidFill>
                </a:rPr>
                <a:t>NCES)</a:t>
              </a:r>
              <a:r>
                <a:rPr lang="en-US" sz="600" dirty="0" smtClean="0">
                  <a:solidFill>
                    <a:srgbClr val="000000"/>
                  </a:solidFill>
                </a:rPr>
                <a:t>)</a:t>
              </a:r>
              <a:endParaRPr lang="en-US" dirty="0">
                <a:solidFill>
                  <a:srgbClr val="000000"/>
                </a:solidFill>
              </a:endParaRPr>
            </a:p>
          </p:txBody>
        </p:sp>
        <p:sp>
          <p:nvSpPr>
            <p:cNvPr id="36" name="Line 40"/>
            <p:cNvSpPr>
              <a:spLocks noChangeShapeType="1"/>
            </p:cNvSpPr>
            <p:nvPr/>
          </p:nvSpPr>
          <p:spPr bwMode="auto">
            <a:xfrm>
              <a:off x="6953" y="3530"/>
              <a:ext cx="553" cy="194"/>
            </a:xfrm>
            <a:prstGeom prst="line">
              <a:avLst/>
            </a:prstGeom>
            <a:noFill/>
            <a:ln w="9525">
              <a:solidFill>
                <a:srgbClr val="000000"/>
              </a:solidFill>
              <a:round/>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37" name="TextBox 36"/>
          <p:cNvSpPr txBox="1"/>
          <p:nvPr/>
        </p:nvSpPr>
        <p:spPr>
          <a:xfrm>
            <a:off x="152400" y="6324600"/>
            <a:ext cx="2667000" cy="415498"/>
          </a:xfrm>
          <a:prstGeom prst="rect">
            <a:avLst/>
          </a:prstGeom>
          <a:noFill/>
        </p:spPr>
        <p:txBody>
          <a:bodyPr wrap="square" rtlCol="0">
            <a:spAutoFit/>
          </a:bodyPr>
          <a:lstStyle/>
          <a:p>
            <a:r>
              <a:rPr lang="en-US" sz="1050" dirty="0" smtClean="0"/>
              <a:t>NCES (2002) Special Analysis: Nontraditional Undergraduates</a:t>
            </a:r>
            <a:endParaRPr lang="en-US" sz="1050" dirty="0"/>
          </a:p>
        </p:txBody>
      </p:sp>
      <p:sp>
        <p:nvSpPr>
          <p:cNvPr id="38" name="TextBox 37"/>
          <p:cNvSpPr txBox="1"/>
          <p:nvPr/>
        </p:nvSpPr>
        <p:spPr>
          <a:xfrm>
            <a:off x="457200" y="381000"/>
            <a:ext cx="5410200" cy="584776"/>
          </a:xfrm>
          <a:prstGeom prst="rect">
            <a:avLst/>
          </a:prstGeom>
          <a:noFill/>
        </p:spPr>
        <p:txBody>
          <a:bodyPr wrap="square" rtlCol="0">
            <a:spAutoFit/>
          </a:bodyPr>
          <a:lstStyle/>
          <a:p>
            <a:r>
              <a:rPr lang="en-US" dirty="0" smtClean="0">
                <a:latin typeface="Calibri"/>
                <a:cs typeface="Calibri"/>
              </a:rPr>
              <a:t>The Study: Objective/Purpose</a:t>
            </a:r>
            <a:endParaRPr lang="en-US" dirty="0">
              <a:latin typeface="Calibri"/>
              <a:cs typeface="Calibri"/>
            </a:endParaRPr>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15116</TotalTime>
  <Words>4117</Words>
  <Application>Microsoft Office PowerPoint</Application>
  <PresentationFormat>On-screen Show (4:3)</PresentationFormat>
  <Paragraphs>618</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Civic</vt:lpstr>
      <vt:lpstr>      Leveraging adult students’ connected knowing and prior community relationships to strengthen their community engagement, retention and success:   What we know and need to know </vt:lpstr>
      <vt:lpstr>Session Outline</vt:lpstr>
      <vt:lpstr>“Non-traditional” Student Characteristics (% undergrads)</vt:lpstr>
      <vt:lpstr>Characteristics of Adult Learners</vt:lpstr>
      <vt:lpstr>CBSL with Adult Students: Quantitative</vt:lpstr>
      <vt:lpstr>CBSL and Adult Students: Qualitative</vt:lpstr>
      <vt:lpstr>CBSL and Adults: Guidance for practitioners</vt:lpstr>
      <vt:lpstr>Slide 8</vt:lpstr>
      <vt:lpstr>The Study: Objective/Purpose      </vt:lpstr>
      <vt:lpstr>Highly Nontraditional Students in Higher Education</vt:lpstr>
      <vt:lpstr>Participants (13)</vt:lpstr>
      <vt:lpstr>Connected Knowing Adults Bring:  Convergence of Life Experience, Past &amp; Current </vt:lpstr>
      <vt:lpstr>Slide 13</vt:lpstr>
      <vt:lpstr>Slide 14</vt:lpstr>
      <vt:lpstr>Slide 15</vt:lpstr>
      <vt:lpstr>Slide 16</vt:lpstr>
      <vt:lpstr>Connected Knowing…Understanding Societal Context &amp; Consciousness Raising-Social Mobility-Personal Growth &amp; Awareness</vt:lpstr>
      <vt:lpstr>Slide 18</vt:lpstr>
      <vt:lpstr>Slide 19</vt:lpstr>
      <vt:lpstr>Connected Knowing: Service-Learning Practitioners and Adult Learners</vt:lpstr>
      <vt:lpstr>Slide 21</vt:lpstr>
      <vt:lpstr>Slide 22</vt:lpstr>
      <vt:lpstr>Research Questions</vt:lpstr>
      <vt:lpstr>Slide 24</vt:lpstr>
      <vt:lpstr>Slide 25</vt:lpstr>
      <vt:lpstr>Slide 26</vt:lpstr>
      <vt:lpstr>Strategies that work well with adult learners in a s-l context</vt:lpstr>
      <vt:lpstr>Slide 28</vt:lpstr>
      <vt:lpstr>Service-Learning and  the Nontraditional Student: Developing a Research Agenda</vt:lpstr>
      <vt:lpstr>Goals</vt:lpstr>
      <vt:lpstr>Process / Plan</vt:lpstr>
      <vt:lpstr>Environmental Scan</vt:lpstr>
      <vt:lpstr>General Research Possibilities  Related to Service-Learning</vt:lpstr>
      <vt:lpstr>Nontraditional Student Characteristics as Potential Research Study Factors</vt:lpstr>
      <vt:lpstr>Independent Variable</vt:lpstr>
      <vt:lpstr>Potential Intermediary Variables (Variations on Service-Learning)</vt:lpstr>
      <vt:lpstr>Potential Student Dependent Variables</vt:lpstr>
      <vt:lpstr>Recent Michigan Journal of  Community Service Learning Articles  Related to Nontraditional Students  </vt:lpstr>
      <vt:lpstr>Research Categories Related to Service-Learning and Nontraditional Students </vt:lpstr>
      <vt:lpstr>Generating Research Questions/Topics/Areas of Interest</vt:lpstr>
      <vt:lpstr>  Journals Publishing  Community-Engaged Scholarship</vt:lpstr>
      <vt:lpstr>Next Steps?</vt:lpstr>
      <vt:lpstr>For More Information </vt:lpstr>
    </vt:vector>
  </TitlesOfParts>
  <Company>Rudy Garcia Consults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Climate for Service Learning Success</dc:title>
  <dc:subject>ATD 2011</dc:subject>
  <dc:creator>Gail Robinson</dc:creator>
  <cp:lastModifiedBy>Suzanne M. Buglione</cp:lastModifiedBy>
  <cp:revision>390</cp:revision>
  <dcterms:created xsi:type="dcterms:W3CDTF">2012-09-21T18:14:42Z</dcterms:created>
  <dcterms:modified xsi:type="dcterms:W3CDTF">2012-10-18T00:27:22Z</dcterms:modified>
</cp:coreProperties>
</file>